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336" r:id="rId2"/>
    <p:sldId id="286" r:id="rId3"/>
    <p:sldId id="287" r:id="rId4"/>
    <p:sldId id="339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326" r:id="rId43"/>
    <p:sldId id="327" r:id="rId44"/>
    <p:sldId id="328" r:id="rId45"/>
    <p:sldId id="329" r:id="rId46"/>
    <p:sldId id="330" r:id="rId47"/>
    <p:sldId id="331" r:id="rId48"/>
    <p:sldId id="332" r:id="rId49"/>
    <p:sldId id="333" r:id="rId50"/>
    <p:sldId id="334" r:id="rId51"/>
    <p:sldId id="340" r:id="rId52"/>
    <p:sldId id="335" r:id="rId53"/>
    <p:sldId id="337" r:id="rId5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41D47-4B75-4F91-BF59-9B506BA2124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EC09B-719E-4882-931F-7A258FDDB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61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79C3C05-AAD9-4C4C-95C0-1E15474ED589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7C39CE-9EC2-465B-B23C-19180A0F41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64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411D-41D0-4B18-83C9-24EB9A674154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B3BF-E4B4-45E7-B57E-4399021ABD9B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3574-D06C-4647-B42E-3047D6B36233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ave 6"/>
          <p:cNvSpPr/>
          <p:nvPr userDrawn="1"/>
        </p:nvSpPr>
        <p:spPr>
          <a:xfrm>
            <a:off x="0" y="59055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Wave 7"/>
          <p:cNvSpPr/>
          <p:nvPr userDrawn="1"/>
        </p:nvSpPr>
        <p:spPr>
          <a:xfrm>
            <a:off x="0" y="-12954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62000"/>
          </a:xfrm>
        </p:spPr>
        <p:txBody>
          <a:bodyPr>
            <a:noAutofit/>
          </a:bodyPr>
          <a:lstStyle>
            <a:lvl1pPr algn="l">
              <a:defRPr sz="5400">
                <a:solidFill>
                  <a:srgbClr val="0070C0"/>
                </a:solidFill>
                <a:latin typeface="RotisSansSerif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>
            <a:lvl1pPr>
              <a:defRPr>
                <a:latin typeface="+mn-lt"/>
                <a:cs typeface="Txt" pitchFamily="2" charset="0"/>
              </a:defRPr>
            </a:lvl1pPr>
            <a:lvl2pPr>
              <a:defRPr>
                <a:latin typeface="+mn-lt"/>
                <a:cs typeface="Txt" pitchFamily="2" charset="0"/>
              </a:defRPr>
            </a:lvl2pPr>
            <a:lvl3pPr>
              <a:defRPr>
                <a:latin typeface="+mn-lt"/>
                <a:cs typeface="Txt" pitchFamily="2" charset="0"/>
              </a:defRPr>
            </a:lvl3pPr>
            <a:lvl4pPr>
              <a:defRPr>
                <a:latin typeface="+mn-lt"/>
                <a:cs typeface="Txt" pitchFamily="2" charset="0"/>
              </a:defRPr>
            </a:lvl4pPr>
            <a:lvl5pPr>
              <a:defRPr>
                <a:latin typeface="+mn-lt"/>
                <a:cs typeface="Txt" pitchFamily="2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8D26-96F7-48C0-9DD0-B33A8E130286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Beginning Performance Tuning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400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Arup Nanda</a:t>
            </a:r>
            <a:endParaRPr lang="en-US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AF4-7414-410D-BB3C-CDEFC8EADC2D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75EA-3F2D-4F0A-B337-59A0DBED312B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FD24-3F7B-42B5-9C1A-82971EE55A5B}" type="datetime1">
              <a:rPr lang="en-US" smtClean="0"/>
              <a:t>8/10/2013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9E6F-3A6D-4BBF-A14B-DA8C180FAAA2}" type="datetime1">
              <a:rPr lang="en-US" smtClean="0"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696A5-2718-48A6-9D62-9DF2D1E66B7D}" type="datetime1">
              <a:rPr lang="en-US" smtClean="0"/>
              <a:t>8/10/2013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95D1-9815-4865-B952-AE842E551065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CC62-DDF9-41D1-9839-ED3248D1A89E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2658-3825-47C6-9A32-CFBA215B8816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oracle.com/technology/index.html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19865559">
            <a:off x="-572307" y="2146979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 rot="4138481">
            <a:off x="66683" y="822449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>
                <a:latin typeface="HelveticaNeue MediumCond" pitchFamily="34" charset="0"/>
              </a:rPr>
              <a:t>Secure Database in a Single </a:t>
            </a:r>
            <a:r>
              <a:rPr lang="en-US" sz="6000" dirty="0" smtClean="0">
                <a:latin typeface="HelveticaNeue MediumCond" pitchFamily="34" charset="0"/>
              </a:rPr>
              <a:t>Day</a:t>
            </a:r>
            <a:endParaRPr lang="en-US" sz="6000" dirty="0">
              <a:latin typeface="HelveticaNeue MediumCon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Arup Nanda</a:t>
            </a:r>
          </a:p>
          <a:p>
            <a:r>
              <a:rPr lang="en-US" b="1" i="1" dirty="0" smtClean="0"/>
              <a:t>Longtime Oracle DBA</a:t>
            </a:r>
          </a:p>
        </p:txBody>
      </p:sp>
    </p:spTree>
    <p:extLst>
      <p:ext uri="{BB962C8B-B14F-4D97-AF65-F5344CB8AC3E}">
        <p14:creationId xmlns:p14="http://schemas.microsoft.com/office/powerpoint/2010/main" val="39212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CPU Patches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listener vulnerabilities are of two types  </a:t>
            </a:r>
          </a:p>
          <a:p>
            <a:pPr lvl="1"/>
            <a:r>
              <a:rPr lang="en-US" dirty="0" smtClean="0"/>
              <a:t>Buffer overflow</a:t>
            </a:r>
          </a:p>
          <a:p>
            <a:pPr lvl="1"/>
            <a:r>
              <a:rPr lang="en-US" dirty="0" smtClean="0"/>
              <a:t>Privilege escalation</a:t>
            </a:r>
          </a:p>
          <a:p>
            <a:r>
              <a:rPr lang="en-US" dirty="0" smtClean="0"/>
              <a:t>The previous fix will prevent online modification and command executions</a:t>
            </a:r>
          </a:p>
          <a:p>
            <a:pPr lvl="1"/>
            <a:r>
              <a:rPr lang="en-US" dirty="0" smtClean="0"/>
              <a:t>will prevent some of the buffer overflow and privilege escalations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91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Preventing SYSDBA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686800" cy="4525964"/>
          </a:xfrm>
        </p:spPr>
        <p:txBody>
          <a:bodyPr>
            <a:normAutofit/>
          </a:bodyPr>
          <a:lstStyle/>
          <a:p>
            <a:r>
              <a:rPr lang="en-US" dirty="0"/>
              <a:t>Normally SYS logs in as:</a:t>
            </a:r>
          </a:p>
          <a:p>
            <a:pPr marL="969264" lvl="1" indent="-514350">
              <a:buFont typeface="+mj-lt"/>
              <a:buAutoNum type="arabicPeriod"/>
            </a:pP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“/ as </a:t>
            </a:r>
            <a:r>
              <a:rPr lang="en-US" dirty="0" err="1">
                <a:latin typeface="TheSansMonoConNormal" pitchFamily="34" charset="0"/>
              </a:rPr>
              <a:t>sysdba</a:t>
            </a:r>
            <a:r>
              <a:rPr lang="en-US" dirty="0">
                <a:latin typeface="TheSansMonoConNormal" pitchFamily="34" charset="0"/>
              </a:rPr>
              <a:t>”</a:t>
            </a:r>
          </a:p>
          <a:p>
            <a:pPr marL="969264" lvl="1" indent="-514350">
              <a:buFont typeface="+mj-lt"/>
              <a:buAutoNum type="arabicPeriod"/>
            </a:pP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sys/&lt;</a:t>
            </a:r>
            <a:r>
              <a:rPr lang="en-US" dirty="0" err="1">
                <a:latin typeface="TheSansMonoConNormal" pitchFamily="34" charset="0"/>
              </a:rPr>
              <a:t>sys_password</a:t>
            </a:r>
            <a:r>
              <a:rPr lang="en-US" dirty="0">
                <a:latin typeface="TheSansMonoConNormal" pitchFamily="34" charset="0"/>
              </a:rPr>
              <a:t>&gt; as </a:t>
            </a:r>
            <a:r>
              <a:rPr lang="en-US" dirty="0" err="1">
                <a:latin typeface="TheSansMonoConNormal" pitchFamily="34" charset="0"/>
              </a:rPr>
              <a:t>sysdba</a:t>
            </a:r>
            <a:endParaRPr lang="en-US" dirty="0">
              <a:latin typeface="TheSansMonoConNormal" pitchFamily="34" charset="0"/>
            </a:endParaRPr>
          </a:p>
          <a:p>
            <a:r>
              <a:rPr lang="en-US" dirty="0"/>
              <a:t>Change SQLNET.ORA file:</a:t>
            </a: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SQLNET.AUTHENTICATION_SERVICES=(NONE)</a:t>
            </a:r>
          </a:p>
          <a:p>
            <a:r>
              <a:rPr lang="en-US" dirty="0"/>
              <a:t>After this change, the login attempt# 1 above will fail; SYS has to provide the password.</a:t>
            </a:r>
            <a:endParaRPr lang="en-US" dirty="0">
              <a:latin typeface="TheSansMonoConNorm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9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CPU Patching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vulnerabilities exploit a technique known as privilege escalation</a:t>
            </a:r>
          </a:p>
          <a:p>
            <a:r>
              <a:rPr lang="en-US" dirty="0" smtClean="0"/>
              <a:t>They login as a regular user; but taking advantage of some vulnerabilities in programs such as </a:t>
            </a:r>
            <a:r>
              <a:rPr lang="en-US" dirty="0" err="1" smtClean="0"/>
              <a:t>tnslsnr</a:t>
            </a:r>
            <a:r>
              <a:rPr lang="en-US" dirty="0" smtClean="0"/>
              <a:t> and </a:t>
            </a:r>
            <a:r>
              <a:rPr lang="en-US" dirty="0" err="1" smtClean="0"/>
              <a:t>expdp</a:t>
            </a:r>
            <a:r>
              <a:rPr lang="en-US" dirty="0" smtClean="0"/>
              <a:t>, become the </a:t>
            </a:r>
            <a:r>
              <a:rPr lang="en-US" dirty="0" err="1" smtClean="0"/>
              <a:t>sysdba</a:t>
            </a:r>
            <a:r>
              <a:rPr lang="en-US" dirty="0" smtClean="0"/>
              <a:t> user</a:t>
            </a:r>
          </a:p>
          <a:p>
            <a:r>
              <a:rPr lang="en-US" dirty="0" smtClean="0"/>
              <a:t>If a password is forced, that vulnerability will be reduced</a:t>
            </a:r>
          </a:p>
          <a:p>
            <a:r>
              <a:rPr lang="en-US" dirty="0" smtClean="0"/>
              <a:t>Important: the vulnerability will not be </a:t>
            </a:r>
            <a:r>
              <a:rPr lang="en-US" i="1" dirty="0" smtClean="0"/>
              <a:t>eliminated</a:t>
            </a:r>
            <a:r>
              <a:rPr lang="en-US" dirty="0" smtClean="0"/>
              <a:t>; just reduced.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7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Permissions Issues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“oracle” executable</a:t>
            </a:r>
          </a:p>
          <a:p>
            <a:pPr>
              <a:buFontTx/>
              <a:buNone/>
            </a:pPr>
            <a:r>
              <a:rPr lang="en-US" sz="1800" b="1" dirty="0">
                <a:latin typeface="TheSansMonoConNormal" pitchFamily="34" charset="0"/>
              </a:rPr>
              <a:t>$ </a:t>
            </a:r>
            <a:r>
              <a:rPr lang="en-US" sz="1800" b="1" dirty="0" err="1">
                <a:latin typeface="TheSansMonoConNormal" pitchFamily="34" charset="0"/>
              </a:rPr>
              <a:t>ls</a:t>
            </a:r>
            <a:r>
              <a:rPr lang="en-US" sz="1800" b="1" dirty="0">
                <a:latin typeface="TheSansMonoConNormal" pitchFamily="34" charset="0"/>
              </a:rPr>
              <a:t> -l oracle</a:t>
            </a:r>
          </a:p>
          <a:p>
            <a:pPr>
              <a:buFontTx/>
              <a:buNone/>
            </a:pPr>
            <a:r>
              <a:rPr lang="en-US" sz="1800" b="1" dirty="0">
                <a:latin typeface="TheSansMonoConNormal" pitchFamily="34" charset="0"/>
              </a:rPr>
              <a:t>-</a:t>
            </a:r>
            <a:r>
              <a:rPr lang="en-US" sz="1800" b="1" dirty="0" err="1">
                <a:latin typeface="TheSansMonoConNormal" pitchFamily="34" charset="0"/>
              </a:rPr>
              <a:t>rwsr</a:t>
            </a:r>
            <a:r>
              <a:rPr lang="en-US" sz="1800" b="1" dirty="0">
                <a:latin typeface="TheSansMonoConNormal" pitchFamily="34" charset="0"/>
              </a:rPr>
              <a:t>-s--x 1 oracle </a:t>
            </a:r>
            <a:r>
              <a:rPr lang="en-US" sz="1800" b="1" dirty="0" err="1">
                <a:latin typeface="TheSansMonoConNormal" pitchFamily="34" charset="0"/>
              </a:rPr>
              <a:t>oinstall</a:t>
            </a:r>
            <a:r>
              <a:rPr lang="en-US" sz="1800" b="1" dirty="0">
                <a:latin typeface="TheSansMonoConNormal" pitchFamily="34" charset="0"/>
              </a:rPr>
              <a:t> 69344968 Jun 10 14:05 oracle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0574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r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6670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w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2766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s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2192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-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41148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r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47244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-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53340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s</a:t>
            </a: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61722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-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67818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-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7391400" y="3276599"/>
            <a:ext cx="533400" cy="45720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heSansMonoConNormal" pitchFamily="34" charset="0"/>
              </a:rPr>
              <a:t>x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1981200" y="3124201"/>
            <a:ext cx="1905000" cy="1219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b="1" i="1"/>
              <a:t>Owner</a:t>
            </a: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4038600" y="3124201"/>
            <a:ext cx="1905000" cy="1219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b="1" i="1"/>
              <a:t>Group</a:t>
            </a: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6096000" y="3124201"/>
            <a:ext cx="1905000" cy="1219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b="1" i="1"/>
              <a:t>Others</a:t>
            </a: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1066800" y="3124201"/>
            <a:ext cx="762000" cy="1219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b="1" i="1"/>
              <a:t>Type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1066800" y="4800600"/>
            <a:ext cx="693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 err="1"/>
              <a:t>ananda</a:t>
            </a:r>
            <a:r>
              <a:rPr lang="en-US" sz="2400" b="1" i="1" dirty="0"/>
              <a:t>: </a:t>
            </a:r>
            <a:r>
              <a:rPr lang="en-US" sz="2400" dirty="0" err="1">
                <a:latin typeface="TheSansMonoConNormal" pitchFamily="34" charset="0"/>
              </a:rPr>
              <a:t>sqlplus</a:t>
            </a:r>
            <a:r>
              <a:rPr lang="en-US" sz="2400" dirty="0">
                <a:latin typeface="TheSansMonoConNormal" pitchFamily="34" charset="0"/>
              </a:rPr>
              <a:t> </a:t>
            </a:r>
            <a:r>
              <a:rPr lang="en-US" sz="2400" dirty="0" err="1">
                <a:latin typeface="TheSansMonoConNormal" pitchFamily="34" charset="0"/>
              </a:rPr>
              <a:t>scott</a:t>
            </a:r>
            <a:r>
              <a:rPr lang="en-US" sz="2400" dirty="0">
                <a:latin typeface="TheSansMonoConNormal" pitchFamily="34" charset="0"/>
              </a:rPr>
              <a:t>/tiger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0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Task Architecture</a:t>
            </a:r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2133600" y="2895600"/>
            <a:ext cx="1676400" cy="7620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sqlplus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4343400" y="2667000"/>
            <a:ext cx="2362200" cy="1143000"/>
          </a:xfrm>
          <a:prstGeom prst="ellipse">
            <a:avLst/>
          </a:prstGeom>
          <a:solidFill>
            <a:srgbClr val="FF33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Server</a:t>
            </a:r>
          </a:p>
          <a:p>
            <a:pPr algn="ctr"/>
            <a:r>
              <a:rPr lang="en-US" sz="2400" b="1">
                <a:solidFill>
                  <a:schemeClr val="bg1"/>
                </a:solidFill>
              </a:rPr>
              <a:t>process</a:t>
            </a: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6400800" y="4495800"/>
            <a:ext cx="1371600" cy="304800"/>
          </a:xfrm>
          <a:prstGeom prst="ellipse">
            <a:avLst/>
          </a:prstGeom>
          <a:solidFill>
            <a:srgbClr val="CC6600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66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b="1" i="1">
                <a:solidFill>
                  <a:schemeClr val="bg1"/>
                </a:solidFill>
              </a:rPr>
              <a:t>Database</a:t>
            </a: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 flipV="1">
            <a:off x="5943600" y="3810000"/>
            <a:ext cx="9906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3886200" y="32766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2536" name="Picture 8" descr="MCj041147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2" y="1447800"/>
            <a:ext cx="1971675" cy="1466850"/>
          </a:xfrm>
          <a:prstGeom prst="rect">
            <a:avLst/>
          </a:prstGeom>
          <a:noFill/>
        </p:spPr>
      </p:pic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4191000" y="1600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838200" y="5424488"/>
            <a:ext cx="335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Running under ANANDA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4267200" y="5410201"/>
            <a:ext cx="3657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Running under ORACLE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1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Server Process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$ </a:t>
            </a:r>
            <a:r>
              <a:rPr lang="en-US" sz="2000" dirty="0" err="1">
                <a:latin typeface="TheSansMonoConNormal" pitchFamily="34" charset="0"/>
              </a:rPr>
              <a:t>sqlplus</a:t>
            </a:r>
            <a:r>
              <a:rPr lang="en-US" sz="2000" dirty="0">
                <a:latin typeface="TheSansMonoConNormal" pitchFamily="34" charset="0"/>
              </a:rPr>
              <a:t> </a:t>
            </a:r>
            <a:r>
              <a:rPr lang="en-US" sz="2000" dirty="0" err="1">
                <a:latin typeface="TheSansMonoConNormal" pitchFamily="34" charset="0"/>
              </a:rPr>
              <a:t>scott</a:t>
            </a:r>
            <a:r>
              <a:rPr lang="en-US" sz="2000" dirty="0">
                <a:latin typeface="TheSansMonoConNormal" pitchFamily="34" charset="0"/>
              </a:rPr>
              <a:t>/tiger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$ </a:t>
            </a:r>
            <a:r>
              <a:rPr lang="en-US" sz="2000" dirty="0" err="1">
                <a:latin typeface="TheSansMonoConNormal" pitchFamily="34" charset="0"/>
              </a:rPr>
              <a:t>ps</a:t>
            </a:r>
            <a:r>
              <a:rPr lang="en-US" sz="2000" dirty="0">
                <a:latin typeface="TheSansMonoConNormal" pitchFamily="34" charset="0"/>
              </a:rPr>
              <a:t> –</a:t>
            </a:r>
            <a:r>
              <a:rPr lang="en-US" sz="2000" dirty="0" err="1">
                <a:latin typeface="TheSansMonoConNormal" pitchFamily="34" charset="0"/>
              </a:rPr>
              <a:t>aef|grep</a:t>
            </a:r>
            <a:r>
              <a:rPr lang="en-US" sz="2000" dirty="0">
                <a:latin typeface="TheSansMonoConNormal" pitchFamily="34" charset="0"/>
              </a:rPr>
              <a:t> </a:t>
            </a:r>
            <a:r>
              <a:rPr lang="en-US" sz="2000" dirty="0" err="1">
                <a:latin typeface="TheSansMonoConNormal" pitchFamily="34" charset="0"/>
              </a:rPr>
              <a:t>sqlplus</a:t>
            </a:r>
            <a:endParaRPr lang="en-US" sz="2000" dirty="0">
              <a:latin typeface="TheSansMonoConNorm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err="1">
                <a:latin typeface="TheSansMonoConNormal" pitchFamily="34" charset="0"/>
              </a:rPr>
              <a:t>ananda</a:t>
            </a:r>
            <a:r>
              <a:rPr lang="en-US" sz="2000" dirty="0">
                <a:latin typeface="TheSansMonoConNormal" pitchFamily="34" charset="0"/>
              </a:rPr>
              <a:t>  6339  6185  0 13:06 pts/0    00:00:00 </a:t>
            </a:r>
            <a:r>
              <a:rPr lang="en-US" sz="2000" dirty="0" err="1">
                <a:latin typeface="TheSansMonoConNormal" pitchFamily="34" charset="0"/>
              </a:rPr>
              <a:t>sqlplus</a:t>
            </a:r>
            <a:r>
              <a:rPr lang="en-US" sz="2000" dirty="0">
                <a:latin typeface="TheSansMonoConNormal" pitchFamily="34" charset="0"/>
              </a:rPr>
              <a:t>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$ </a:t>
            </a:r>
            <a:r>
              <a:rPr lang="en-US" sz="2000" dirty="0" err="1">
                <a:latin typeface="TheSansMonoConNormal" pitchFamily="34" charset="0"/>
              </a:rPr>
              <a:t>ps</a:t>
            </a:r>
            <a:r>
              <a:rPr lang="en-US" sz="2000" dirty="0">
                <a:latin typeface="TheSansMonoConNormal" pitchFamily="34" charset="0"/>
              </a:rPr>
              <a:t> –</a:t>
            </a:r>
            <a:r>
              <a:rPr lang="en-US" sz="2000" dirty="0" err="1">
                <a:latin typeface="TheSansMonoConNormal" pitchFamily="34" charset="0"/>
              </a:rPr>
              <a:t>aef|grep</a:t>
            </a:r>
            <a:r>
              <a:rPr lang="en-US" sz="2000" dirty="0">
                <a:latin typeface="TheSansMonoConNormal" pitchFamily="34" charset="0"/>
              </a:rPr>
              <a:t> 6339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err="1">
                <a:latin typeface="TheSansMonoConNormal" pitchFamily="34" charset="0"/>
              </a:rPr>
              <a:t>ananda</a:t>
            </a:r>
            <a:r>
              <a:rPr lang="en-US" sz="2000" dirty="0">
                <a:latin typeface="TheSansMonoConNormal" pitchFamily="34" charset="0"/>
              </a:rPr>
              <a:t>  6339  6185  0 13:06 pts/0    00:00:00 </a:t>
            </a:r>
            <a:r>
              <a:rPr lang="en-US" sz="2000" dirty="0" err="1">
                <a:latin typeface="TheSansMonoConNormal" pitchFamily="34" charset="0"/>
              </a:rPr>
              <a:t>sqlplus</a:t>
            </a:r>
            <a:r>
              <a:rPr lang="en-US" sz="2000" dirty="0">
                <a:latin typeface="TheSansMonoConNormal" pitchFamily="34" charset="0"/>
              </a:rPr>
              <a:t>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oracle    6340  6339  0 13:06 ?        00:00:00 oraclePRODB1 (DESCRIPTION=(LOCAL=YES)(ADDRESS=(PROTOCOL=</a:t>
            </a:r>
            <a:r>
              <a:rPr lang="en-US" sz="2000" dirty="0" err="1">
                <a:latin typeface="TheSansMonoConNormal" pitchFamily="34" charset="0"/>
              </a:rPr>
              <a:t>beq</a:t>
            </a:r>
            <a:r>
              <a:rPr lang="en-US" sz="2000" dirty="0">
                <a:latin typeface="TheSansMonoConNormal" pitchFamily="34" charset="0"/>
              </a:rPr>
              <a:t>)))</a:t>
            </a:r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1295400" y="1906410"/>
            <a:ext cx="1066800" cy="381001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5105400" y="4241048"/>
            <a:ext cx="2819400" cy="533399"/>
          </a:xfrm>
          <a:prstGeom prst="wedgeRoundRectCallout">
            <a:avLst>
              <a:gd name="adj1" fmla="val -57829"/>
              <a:gd name="adj2" fmla="val -121667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Server Process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5029200" y="1094361"/>
            <a:ext cx="2819400" cy="533399"/>
          </a:xfrm>
          <a:prstGeom prst="wedgeRoundRectCallout">
            <a:avLst>
              <a:gd name="adj1" fmla="val -48052"/>
              <a:gd name="adj2" fmla="val 104468"/>
              <a:gd name="adj3" fmla="val 1666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Client Process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 Permission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Remove SUID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latin typeface="TheSansMonoConNormal" pitchFamily="34" charset="0"/>
              </a:rPr>
              <a:t>$ </a:t>
            </a:r>
            <a:r>
              <a:rPr lang="en-US" sz="2400" dirty="0" err="1">
                <a:latin typeface="TheSansMonoConNormal" pitchFamily="34" charset="0"/>
              </a:rPr>
              <a:t>chmod</a:t>
            </a:r>
            <a:r>
              <a:rPr lang="en-US" sz="2400" dirty="0">
                <a:latin typeface="TheSansMonoConNormal" pitchFamily="34" charset="0"/>
              </a:rPr>
              <a:t> 0700 $ORACLE_HOME/bin/oracle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New Permissions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latin typeface="TheSansMonoConNormal" pitchFamily="34" charset="0"/>
              </a:rPr>
              <a:t>-</a:t>
            </a:r>
            <a:r>
              <a:rPr lang="en-US" sz="2400" dirty="0" err="1">
                <a:latin typeface="TheSansMonoConNormal" pitchFamily="34" charset="0"/>
              </a:rPr>
              <a:t>rwx</a:t>
            </a:r>
            <a:r>
              <a:rPr lang="en-US" sz="2400" dirty="0">
                <a:latin typeface="TheSansMonoConNormal" pitchFamily="34" charset="0"/>
              </a:rPr>
              <a:t>------   1 oracle    </a:t>
            </a:r>
            <a:r>
              <a:rPr lang="en-US" sz="2400" dirty="0" err="1">
                <a:latin typeface="TheSansMonoConNormal" pitchFamily="34" charset="0"/>
              </a:rPr>
              <a:t>oinstall</a:t>
            </a:r>
            <a:r>
              <a:rPr lang="en-US" sz="2400" dirty="0">
                <a:latin typeface="TheSansMonoConNormal" pitchFamily="34" charset="0"/>
              </a:rPr>
              <a:t>   248754168 Oct  8 07:11 oracle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Test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latin typeface="TheSansMonoConNormal" pitchFamily="34" charset="0"/>
              </a:rPr>
              <a:t>$ </a:t>
            </a:r>
            <a:r>
              <a:rPr lang="en-US" sz="2400" dirty="0" err="1">
                <a:latin typeface="TheSansMonoConNormal" pitchFamily="34" charset="0"/>
              </a:rPr>
              <a:t>sqlplus</a:t>
            </a:r>
            <a:r>
              <a:rPr lang="en-US" sz="2400" dirty="0">
                <a:latin typeface="TheSansMonoConNormal" pitchFamily="34" charset="0"/>
              </a:rPr>
              <a:t> </a:t>
            </a:r>
            <a:r>
              <a:rPr lang="en-US" sz="2400" dirty="0" err="1">
                <a:latin typeface="TheSansMonoConNormal" pitchFamily="34" charset="0"/>
              </a:rPr>
              <a:t>scott</a:t>
            </a:r>
            <a:r>
              <a:rPr lang="en-US" sz="2400" dirty="0">
                <a:latin typeface="TheSansMonoConNormal" pitchFamily="34" charset="0"/>
              </a:rPr>
              <a:t>/tiger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/>
              <a:t>The user will immediately get an error.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latin typeface="TheSansMonoConNormal" pitchFamily="34" charset="0"/>
              </a:rPr>
              <a:t>ERROR: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latin typeface="TheSansMonoConNormal" pitchFamily="34" charset="0"/>
              </a:rPr>
              <a:t>ORA-12546: </a:t>
            </a:r>
            <a:r>
              <a:rPr lang="en-US" sz="2400" dirty="0" err="1">
                <a:latin typeface="TheSansMonoConNormal" pitchFamily="34" charset="0"/>
              </a:rPr>
              <a:t>TNS:permission</a:t>
            </a:r>
            <a:r>
              <a:rPr lang="en-US" sz="2400" dirty="0">
                <a:latin typeface="TheSansMonoConNormal" pitchFamily="34" charset="0"/>
              </a:rPr>
              <a:t> denied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5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Fix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10600" cy="452596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Add in TNSNAMES.ORA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PRODB1 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(DESCRIPTION 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(ADDRESS_LIST 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  (ADDRESS = (PROTOCOL = TCP)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  (HOST = prolin1)(PORT = 1521))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(CONNECT_DATA 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  (SERVICE_NAME = PRODB1)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)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heSansMonoConNormal" pitchFamily="34" charset="0"/>
              </a:rPr>
              <a:t>$ </a:t>
            </a: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</a:t>
            </a: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/tiger@prodb1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79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Client Oracle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not use the OH of the RDBMS installation</a:t>
            </a:r>
          </a:p>
          <a:p>
            <a:r>
              <a:rPr lang="en-US" dirty="0" smtClean="0"/>
              <a:t>Install a separate OH for clients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/u01/app/oracle/11.1/client1</a:t>
            </a:r>
          </a:p>
          <a:p>
            <a:r>
              <a:rPr lang="en-US" dirty="0" smtClean="0"/>
              <a:t>This allows complete separation of DB and clients</a:t>
            </a:r>
          </a:p>
          <a:p>
            <a:r>
              <a:rPr lang="en-US" dirty="0" smtClean="0"/>
              <a:t>This allows you to make the OH for DB completely invisible to non-Oracle OS user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$ </a:t>
            </a:r>
            <a:r>
              <a:rPr lang="en-US" dirty="0" err="1" smtClean="0">
                <a:latin typeface="TheSansMonoConNormal" pitchFamily="34" charset="0"/>
              </a:rPr>
              <a:t>chmod</a:t>
            </a:r>
            <a:r>
              <a:rPr lang="en-US" dirty="0" smtClean="0">
                <a:latin typeface="TheSansMonoConNormal" pitchFamily="34" charset="0"/>
              </a:rPr>
              <a:t> 700 $OH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02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CPU Patches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vulnerabilities exploit the IPC capabilities of the Oracle executables.</a:t>
            </a:r>
          </a:p>
          <a:p>
            <a:r>
              <a:rPr lang="en-US" dirty="0" smtClean="0"/>
              <a:t>Using a connection made through the listener process, you remove that capability</a:t>
            </a:r>
          </a:p>
          <a:p>
            <a:r>
              <a:rPr lang="en-US" dirty="0" smtClean="0"/>
              <a:t>As a result, vulnerabilities exploiting that capability will be reduced.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81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E45B93-DC68-452B-819D-AC87EC75F78E}" type="slidenum">
              <a:rPr lang="en-US"/>
              <a:pPr/>
              <a:t>2</a:t>
            </a:fld>
            <a:endParaRPr lang="en-US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10000" cy="792162"/>
          </a:xfrm>
        </p:spPr>
        <p:txBody>
          <a:bodyPr/>
          <a:lstStyle/>
          <a:p>
            <a:pPr eaLnBrk="1" hangingPunct="1"/>
            <a:r>
              <a:rPr lang="en-US" smtClean="0"/>
              <a:t>About Me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4953000" cy="490696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Oracle DBA for 19 years and counting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Speak at conferences, write articles, 4 books, provide trainings, security audits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Brought up the Global Database Group at Starwood Hotels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Blog: arup.blogspot.com</a:t>
            </a:r>
          </a:p>
        </p:txBody>
      </p:sp>
      <p:pic>
        <p:nvPicPr>
          <p:cNvPr id="3078" name="Picture 4" descr="Oracle PL/SQL for DB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2" y="380999"/>
            <a:ext cx="2613025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5" descr="RMAN Recipes for Oracle Database 11g: A Problem-Solution Approach book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2" y="2514600"/>
            <a:ext cx="2555875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6" descr="Oracle Database 11g New Featu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2" y="4343401"/>
            <a:ext cx="16414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7" descr="Oracle Technology Network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381000"/>
            <a:ext cx="2628900" cy="1049338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07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Executables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Presence of executable files with “0” or “O” at the end in $OH/bin</a:t>
            </a:r>
          </a:p>
          <a:p>
            <a:pPr>
              <a:buNone/>
            </a:pPr>
            <a:r>
              <a:rPr lang="en-US" sz="2600" dirty="0" smtClean="0">
                <a:latin typeface="TheSansMonoConNormal" pitchFamily="34" charset="0"/>
              </a:rPr>
              <a:t>$ </a:t>
            </a:r>
            <a:r>
              <a:rPr lang="en-US" sz="2600" dirty="0" err="1" smtClean="0">
                <a:latin typeface="TheSansMonoConNormal" pitchFamily="34" charset="0"/>
              </a:rPr>
              <a:t>ls</a:t>
            </a:r>
            <a:r>
              <a:rPr lang="en-US" sz="2600" dirty="0" smtClean="0">
                <a:latin typeface="TheSansMonoConNormal" pitchFamily="34" charset="0"/>
              </a:rPr>
              <a:t> -l *0 *O</a:t>
            </a:r>
          </a:p>
          <a:p>
            <a:pPr>
              <a:buNone/>
            </a:pPr>
            <a:r>
              <a:rPr lang="en-US" sz="2600" dirty="0" smtClean="0">
                <a:latin typeface="TheSansMonoConNormal" pitchFamily="34" charset="0"/>
              </a:rPr>
              <a:t>-</a:t>
            </a:r>
            <a:r>
              <a:rPr lang="en-US" sz="2600" dirty="0" err="1" smtClean="0">
                <a:latin typeface="TheSansMonoConNormal" pitchFamily="34" charset="0"/>
              </a:rPr>
              <a:t>rwsr</a:t>
            </a:r>
            <a:r>
              <a:rPr lang="en-US" sz="2600" dirty="0" smtClean="0">
                <a:latin typeface="TheSansMonoConNormal" pitchFamily="34" charset="0"/>
              </a:rPr>
              <a:t>-s--x  1 oracle </a:t>
            </a:r>
            <a:r>
              <a:rPr lang="en-US" sz="2600" dirty="0" err="1" smtClean="0">
                <a:latin typeface="TheSansMonoConNormal" pitchFamily="34" charset="0"/>
              </a:rPr>
              <a:t>oinstall</a:t>
            </a:r>
            <a:r>
              <a:rPr lang="en-US" sz="2600" dirty="0" smtClean="0">
                <a:latin typeface="TheSansMonoConNormal" pitchFamily="34" charset="0"/>
              </a:rPr>
              <a:t> 158490093 Sep 10  2009 </a:t>
            </a:r>
            <a:r>
              <a:rPr lang="en-US" sz="2600" dirty="0" err="1" smtClean="0">
                <a:latin typeface="TheSansMonoConNormal" pitchFamily="34" charset="0"/>
              </a:rPr>
              <a:t>oracleO</a:t>
            </a:r>
            <a:endParaRPr lang="en-US" sz="2600" dirty="0" smtClean="0">
              <a:latin typeface="TheSansMonoConNormal" pitchFamily="34" charset="0"/>
            </a:endParaRPr>
          </a:p>
          <a:p>
            <a:r>
              <a:rPr lang="en-US" dirty="0" smtClean="0"/>
              <a:t>produced when you </a:t>
            </a:r>
            <a:r>
              <a:rPr lang="en-US" dirty="0" err="1" smtClean="0"/>
              <a:t>relink</a:t>
            </a:r>
            <a:r>
              <a:rPr lang="en-US" dirty="0" smtClean="0"/>
              <a:t> Oracle HOME executables</a:t>
            </a:r>
          </a:p>
          <a:p>
            <a:r>
              <a:rPr lang="en-US" dirty="0" smtClean="0"/>
              <a:t>If the </a:t>
            </a:r>
            <a:r>
              <a:rPr lang="en-US" dirty="0" err="1" smtClean="0"/>
              <a:t>relink</a:t>
            </a:r>
            <a:r>
              <a:rPr lang="en-US" dirty="0" smtClean="0"/>
              <a:t> fails, the backup executable is renamed to the original, e.g. </a:t>
            </a:r>
            <a:r>
              <a:rPr lang="en-US" dirty="0" err="1" smtClean="0"/>
              <a:t>oracleO</a:t>
            </a:r>
            <a:r>
              <a:rPr lang="en-US" dirty="0" smtClean="0"/>
              <a:t> to oracle</a:t>
            </a:r>
          </a:p>
          <a:p>
            <a:r>
              <a:rPr lang="en-US" dirty="0" smtClean="0"/>
              <a:t>These files have exactly the same functionality as the previous ones and is often used by the adversaries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8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Executables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Permissions with </a:t>
            </a:r>
            <a:r>
              <a:rPr lang="en-US" dirty="0" err="1" smtClean="0"/>
              <a:t>SetUID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Find </a:t>
            </a:r>
            <a:r>
              <a:rPr lang="en-US" dirty="0"/>
              <a:t>them: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find . -type f \( -perm -2000 -o -perm -4000 \) -exec </a:t>
            </a:r>
            <a:r>
              <a:rPr lang="en-US" dirty="0" err="1">
                <a:latin typeface="TheSansMonoConNormal" pitchFamily="34" charset="0"/>
              </a:rPr>
              <a:t>ls</a:t>
            </a:r>
            <a:r>
              <a:rPr lang="en-US" dirty="0">
                <a:latin typeface="TheSansMonoConNormal" pitchFamily="34" charset="0"/>
              </a:rPr>
              <a:t> -l {} \;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oracle0. </a:t>
            </a:r>
            <a:r>
              <a:rPr lang="en-US" dirty="0" err="1"/>
              <a:t>chown</a:t>
            </a:r>
            <a:r>
              <a:rPr lang="en-US" dirty="0"/>
              <a:t> 0000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oradism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emtgtctl2 – EM Agent. </a:t>
            </a:r>
            <a:r>
              <a:rPr lang="en-US" dirty="0" err="1"/>
              <a:t>chown</a:t>
            </a:r>
            <a:r>
              <a:rPr lang="en-US" dirty="0"/>
              <a:t> 0700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nmb</a:t>
            </a:r>
            <a:r>
              <a:rPr lang="en-US" dirty="0"/>
              <a:t> – Grid Control Agent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nmo</a:t>
            </a:r>
            <a:r>
              <a:rPr lang="en-US" dirty="0"/>
              <a:t> - Grid Control Agent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extjob</a:t>
            </a:r>
            <a:r>
              <a:rPr lang="en-US" dirty="0"/>
              <a:t> and extjob0 – 0700	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0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Executables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1"/>
            <a:ext cx="9144000" cy="452596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DBSNMP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-</a:t>
            </a:r>
            <a:r>
              <a:rPr lang="en-US" sz="2000" dirty="0" err="1">
                <a:latin typeface="TheSansMonoConNormal" pitchFamily="34" charset="0"/>
              </a:rPr>
              <a:t>rwsr</a:t>
            </a:r>
            <a:r>
              <a:rPr lang="en-US" sz="2000" dirty="0">
                <a:latin typeface="TheSansMonoConNormal" pitchFamily="34" charset="0"/>
              </a:rPr>
              <a:t>-s---   1 root  </a:t>
            </a:r>
            <a:r>
              <a:rPr lang="en-US" sz="2000" dirty="0" err="1">
                <a:latin typeface="TheSansMonoConNormal" pitchFamily="34" charset="0"/>
              </a:rPr>
              <a:t>dba</a:t>
            </a:r>
            <a:r>
              <a:rPr lang="en-US" sz="2000" dirty="0">
                <a:latin typeface="TheSansMonoConNormal" pitchFamily="34" charset="0"/>
              </a:rPr>
              <a:t> 2986836 Jan 26  2005 </a:t>
            </a:r>
            <a:r>
              <a:rPr lang="en-US" sz="2000" dirty="0" err="1">
                <a:latin typeface="TheSansMonoConNormal" pitchFamily="34" charset="0"/>
              </a:rPr>
              <a:t>dbsnmp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80000"/>
              </a:lnSpc>
            </a:pPr>
            <a:r>
              <a:rPr lang="en-US" sz="2000" dirty="0"/>
              <a:t>Change it.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2000" b="1" dirty="0" err="1">
                <a:latin typeface="TheSansMonoConNormal" pitchFamily="34" charset="0"/>
              </a:rPr>
              <a:t>chown</a:t>
            </a:r>
            <a:r>
              <a:rPr lang="en-US" sz="2000" b="1" dirty="0">
                <a:latin typeface="TheSansMonoConNormal" pitchFamily="34" charset="0"/>
              </a:rPr>
              <a:t> </a:t>
            </a:r>
            <a:r>
              <a:rPr lang="en-US" sz="2000" b="1" dirty="0" err="1">
                <a:latin typeface="TheSansMonoConNormal" pitchFamily="34" charset="0"/>
              </a:rPr>
              <a:t>oracle:dba</a:t>
            </a:r>
            <a:r>
              <a:rPr lang="en-US" sz="2000" b="1" dirty="0">
                <a:latin typeface="TheSansMonoConNormal" pitchFamily="34" charset="0"/>
              </a:rPr>
              <a:t> </a:t>
            </a:r>
            <a:r>
              <a:rPr lang="en-US" sz="2000" b="1" dirty="0" err="1">
                <a:latin typeface="TheSansMonoConNormal" pitchFamily="34" charset="0"/>
              </a:rPr>
              <a:t>dbsnmp</a:t>
            </a:r>
            <a:endParaRPr lang="en-US" sz="2000" b="1" dirty="0">
              <a:latin typeface="TheSansMonoConNormal" pitchFamily="34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2000" b="1" dirty="0" err="1">
                <a:latin typeface="TheSansMonoConNormal" pitchFamily="34" charset="0"/>
              </a:rPr>
              <a:t>chmod</a:t>
            </a:r>
            <a:r>
              <a:rPr lang="en-US" sz="2000" b="1" dirty="0">
                <a:latin typeface="TheSansMonoConNormal" pitchFamily="34" charset="0"/>
              </a:rPr>
              <a:t> 0700 </a:t>
            </a:r>
            <a:r>
              <a:rPr lang="en-US" sz="2000" b="1" dirty="0" err="1">
                <a:latin typeface="TheSansMonoConNormal" pitchFamily="34" charset="0"/>
              </a:rPr>
              <a:t>dbsnmp</a:t>
            </a:r>
            <a:endParaRPr lang="en-US" sz="2000" b="1" dirty="0">
              <a:latin typeface="TheSansMonoConNorm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dirty="0" err="1"/>
              <a:t>lsnrctl</a:t>
            </a:r>
            <a:r>
              <a:rPr lang="en-US" sz="2000" dirty="0"/>
              <a:t> and (lsnrctl0) and </a:t>
            </a:r>
            <a:r>
              <a:rPr lang="en-US" sz="2000" dirty="0" err="1"/>
              <a:t>tnslsnr</a:t>
            </a:r>
            <a:r>
              <a:rPr lang="en-US" sz="2000" dirty="0"/>
              <a:t> (and tnslsnr0)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/>
              <a:t>$ </a:t>
            </a:r>
            <a:r>
              <a:rPr lang="en-US" sz="2000" dirty="0" err="1"/>
              <a:t>ls</a:t>
            </a:r>
            <a:r>
              <a:rPr lang="en-US" sz="2000" dirty="0"/>
              <a:t> -l *</a:t>
            </a:r>
            <a:r>
              <a:rPr lang="en-US" sz="2000" dirty="0" err="1"/>
              <a:t>lsnr</a:t>
            </a:r>
            <a:r>
              <a:rPr lang="en-US" sz="2000" dirty="0"/>
              <a:t>*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-</a:t>
            </a:r>
            <a:r>
              <a:rPr lang="en-US" sz="2000" dirty="0" err="1">
                <a:latin typeface="TheSansMonoConNormal" pitchFamily="34" charset="0"/>
              </a:rPr>
              <a:t>rwxr</a:t>
            </a:r>
            <a:r>
              <a:rPr lang="en-US" sz="2000" dirty="0">
                <a:latin typeface="TheSansMonoConNormal" pitchFamily="34" charset="0"/>
              </a:rPr>
              <a:t>-x--x 1 oracle </a:t>
            </a:r>
            <a:r>
              <a:rPr lang="en-US" sz="2000" dirty="0" err="1">
                <a:latin typeface="TheSansMonoConNormal" pitchFamily="34" charset="0"/>
              </a:rPr>
              <a:t>oinstall</a:t>
            </a:r>
            <a:r>
              <a:rPr lang="en-US" sz="2000" dirty="0">
                <a:latin typeface="TheSansMonoConNormal" pitchFamily="34" charset="0"/>
              </a:rPr>
              <a:t> 214720 Oct 25 01:23 </a:t>
            </a:r>
            <a:r>
              <a:rPr lang="en-US" sz="2000" dirty="0" err="1">
                <a:latin typeface="TheSansMonoConNormal" pitchFamily="34" charset="0"/>
              </a:rPr>
              <a:t>lsnrctl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-</a:t>
            </a:r>
            <a:r>
              <a:rPr lang="en-US" sz="2000" dirty="0" err="1">
                <a:latin typeface="TheSansMonoConNormal" pitchFamily="34" charset="0"/>
              </a:rPr>
              <a:t>rwxr</a:t>
            </a:r>
            <a:r>
              <a:rPr lang="en-US" sz="2000" dirty="0">
                <a:latin typeface="TheSansMonoConNormal" pitchFamily="34" charset="0"/>
              </a:rPr>
              <a:t>-x--x 1 oracle </a:t>
            </a:r>
            <a:r>
              <a:rPr lang="en-US" sz="2000" dirty="0" err="1">
                <a:latin typeface="TheSansMonoConNormal" pitchFamily="34" charset="0"/>
              </a:rPr>
              <a:t>oinstall</a:t>
            </a:r>
            <a:r>
              <a:rPr lang="en-US" sz="2000" dirty="0">
                <a:latin typeface="TheSansMonoConNormal" pitchFamily="34" charset="0"/>
              </a:rPr>
              <a:t> 1118816 Oct 25 01:23 </a:t>
            </a:r>
            <a:r>
              <a:rPr lang="en-US" sz="2000" dirty="0" err="1">
                <a:latin typeface="TheSansMonoConNormal" pitchFamily="34" charset="0"/>
              </a:rPr>
              <a:t>tnslsnr</a:t>
            </a:r>
            <a:endParaRPr lang="en-US" sz="2000" dirty="0">
              <a:latin typeface="TheSansMonoConNorm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/>
              <a:t>Change them: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$ </a:t>
            </a:r>
            <a:r>
              <a:rPr lang="en-US" sz="2000" dirty="0" err="1">
                <a:latin typeface="TheSansMonoConNormal" pitchFamily="34" charset="0"/>
              </a:rPr>
              <a:t>chmod</a:t>
            </a:r>
            <a:r>
              <a:rPr lang="en-US" sz="2000" dirty="0">
                <a:latin typeface="TheSansMonoConNormal" pitchFamily="34" charset="0"/>
              </a:rPr>
              <a:t> 700 </a:t>
            </a:r>
            <a:r>
              <a:rPr lang="en-US" sz="2000" dirty="0" err="1">
                <a:latin typeface="TheSansMonoConNormal" pitchFamily="34" charset="0"/>
              </a:rPr>
              <a:t>lsnrctl</a:t>
            </a:r>
            <a:r>
              <a:rPr lang="en-US" sz="2000" dirty="0">
                <a:latin typeface="TheSansMonoConNormal" pitchFamily="34" charset="0"/>
              </a:rPr>
              <a:t> </a:t>
            </a:r>
            <a:r>
              <a:rPr lang="en-US" sz="2000" dirty="0" err="1">
                <a:latin typeface="TheSansMonoConNormal" pitchFamily="34" charset="0"/>
              </a:rPr>
              <a:t>tnslsnr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$ </a:t>
            </a:r>
            <a:r>
              <a:rPr lang="en-US" sz="2000" dirty="0" err="1">
                <a:latin typeface="TheSansMonoConNormal" pitchFamily="34" charset="0"/>
              </a:rPr>
              <a:t>chmod</a:t>
            </a:r>
            <a:r>
              <a:rPr lang="en-US" sz="2000" dirty="0">
                <a:latin typeface="TheSansMonoConNormal" pitchFamily="34" charset="0"/>
              </a:rPr>
              <a:t> 000 lsnrctl0 tnslsnr0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8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Configuration File Perms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Oracle Configuration file should have any privilege to others</a:t>
            </a:r>
          </a:p>
          <a:p>
            <a:pPr lvl="1"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-</a:t>
            </a:r>
            <a:r>
              <a:rPr lang="en-US" sz="2000" dirty="0" err="1">
                <a:latin typeface="TheSansMonoConNormal" pitchFamily="34" charset="0"/>
              </a:rPr>
              <a:t>rwxr</a:t>
            </a:r>
            <a:r>
              <a:rPr lang="en-US" sz="2000" dirty="0">
                <a:latin typeface="TheSansMonoConNormal" pitchFamily="34" charset="0"/>
              </a:rPr>
              <a:t>-</a:t>
            </a:r>
            <a:r>
              <a:rPr lang="en-US" sz="2000" dirty="0" err="1">
                <a:latin typeface="TheSansMonoConNormal" pitchFamily="34" charset="0"/>
              </a:rPr>
              <a:t>xr</a:t>
            </a:r>
            <a:r>
              <a:rPr lang="en-US" sz="2000" dirty="0">
                <a:latin typeface="TheSansMonoConNormal" pitchFamily="34" charset="0"/>
              </a:rPr>
              <a:t>-x   1 </a:t>
            </a:r>
            <a:r>
              <a:rPr lang="en-US" sz="2000" dirty="0" smtClean="0">
                <a:latin typeface="TheSansMonoConNormal" pitchFamily="34" charset="0"/>
              </a:rPr>
              <a:t>oracle </a:t>
            </a:r>
            <a:r>
              <a:rPr lang="en-US" sz="2000" dirty="0" err="1" smtClean="0">
                <a:latin typeface="TheSansMonoConNormal" pitchFamily="34" charset="0"/>
              </a:rPr>
              <a:t>oinstall</a:t>
            </a:r>
            <a:r>
              <a:rPr lang="en-US" sz="2000" dirty="0" smtClean="0">
                <a:latin typeface="TheSansMonoConNormal" pitchFamily="34" charset="0"/>
              </a:rPr>
              <a:t>       </a:t>
            </a:r>
            <a:r>
              <a:rPr lang="en-US" sz="2000" dirty="0">
                <a:latin typeface="TheSansMonoConNormal" pitchFamily="34" charset="0"/>
              </a:rPr>
              <a:t>779 Jun 16 03:59 listener.ora</a:t>
            </a:r>
          </a:p>
          <a:p>
            <a:r>
              <a:rPr lang="en-US" dirty="0"/>
              <a:t>No need to have read and execute permissions to listener.ora. Password can be made </a:t>
            </a:r>
            <a:r>
              <a:rPr lang="en-US" dirty="0" smtClean="0"/>
              <a:t>visible (older)</a:t>
            </a:r>
            <a:endParaRPr lang="en-US" dirty="0"/>
          </a:p>
          <a:p>
            <a:r>
              <a:rPr lang="en-US" dirty="0"/>
              <a:t>Change permissions of listener.ora, init.ora</a:t>
            </a:r>
          </a:p>
          <a:p>
            <a:r>
              <a:rPr lang="en-US" dirty="0"/>
              <a:t>Do not change: sqlnet.ora and </a:t>
            </a:r>
            <a:r>
              <a:rPr lang="en-US" dirty="0" smtClean="0"/>
              <a:t>tnsnames.ora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Procedure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Entry in listener.ora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(ADDRESS_LIST 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(ADDRESS = (PROTOCOL = IPC)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              (KEY = EXTPROC))</a:t>
            </a:r>
          </a:p>
          <a:p>
            <a:pPr>
              <a:lnSpc>
                <a:spcPct val="90000"/>
              </a:lnSpc>
            </a:pPr>
            <a:r>
              <a:rPr lang="en-US" dirty="0"/>
              <a:t>The user executes a program </a:t>
            </a:r>
            <a:r>
              <a:rPr lang="en-US" b="1" i="1" dirty="0"/>
              <a:t>as the user oracle!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Can delete data files, steals data, and  so on</a:t>
            </a:r>
          </a:p>
          <a:p>
            <a:pPr>
              <a:lnSpc>
                <a:spcPct val="90000"/>
              </a:lnSpc>
            </a:pPr>
            <a:r>
              <a:rPr lang="en-US" dirty="0"/>
              <a:t>Solutions: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Remove the lines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Move it to a different listener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Separate it to different listener.ora file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4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Separate Listener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14400"/>
            <a:ext cx="4343400" cy="4343401"/>
          </a:xfrm>
          <a:noFill/>
          <a:ln/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LISTENER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(DESCRIPTION_LIST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(DESCRIPTION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(ADDRESS_LIST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  (ADDRESS = (PROTOCOL = IPC)(KEY = EXTPROC))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(ADDRESS_LIST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  (ADDRESS = (PROTOCOL = TCP)(HOST = ANANDA)(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             PORT = 1521))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(ADDRESS_LIST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  (ADDRESS = (PROTOCOL = IPC)(KEY=ANANDA))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SID_LIST_LISTENER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(SID_LIST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(SID_DESC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(SID_NAME = </a:t>
            </a:r>
            <a:r>
              <a:rPr lang="en-US" sz="1200" dirty="0" err="1">
                <a:latin typeface="TheSansMonoConNormal" pitchFamily="34" charset="0"/>
                <a:cs typeface="Courier New" pitchFamily="49" charset="0"/>
              </a:rPr>
              <a:t>PLSExtProc</a:t>
            </a: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(ORACLE_HOME = d:\ora9)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(PROGRAM = </a:t>
            </a:r>
            <a:r>
              <a:rPr lang="en-US" sz="1200" dirty="0" err="1">
                <a:latin typeface="TheSansMonoConNormal" pitchFamily="34" charset="0"/>
                <a:cs typeface="Courier New" pitchFamily="49" charset="0"/>
              </a:rPr>
              <a:t>extproc</a:t>
            </a: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(SID_DESC =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(GLOBAL_DBNAME = ANANDA)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(ORACLE_HOME = d:\ora9)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  (SID_NAME = ANANDA)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 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TheSansMonoConNormal" pitchFamily="34" charset="0"/>
                <a:cs typeface="Courier New" pitchFamily="49" charset="0"/>
              </a:rPr>
              <a:t>  )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343400" y="-732746"/>
            <a:ext cx="4800600" cy="607550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LISTENER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(DESCRIPTION_LIST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(DESCRIPTION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(ADDRESS_LIST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(ADDRESS = </a:t>
            </a:r>
            <a:endParaRPr lang="en-US" sz="1200" dirty="0" smtClean="0">
              <a:latin typeface="TheSansMonoConNorm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TheSansMonoConNormal" pitchFamily="34" charset="0"/>
              </a:rPr>
              <a:t>           (</a:t>
            </a:r>
            <a:r>
              <a:rPr lang="en-US" sz="1200" dirty="0">
                <a:latin typeface="TheSansMonoConNormal" pitchFamily="34" charset="0"/>
              </a:rPr>
              <a:t>PROTOCOL = TCP)(HOST = ANANDA)(PORT = 1521))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(ADDRESS_LIST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(ADDRESS = (PROTOCOL = IPC)(KEY=ANANDA))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LISTENER_EXTPROC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(DESCRIPTION_LIST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(DESCRIPTION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(ADDRESS_LIST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(ADDRESS = (PROTOCOL = IPC)(KEY=EXTPROC))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SID_LIST_LISTENER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(SID_LIST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(SID_DESC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 (GLOBAL_DBNAME = ANANDA)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 (ORACLE_HOME = d:\ora9)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 (SID_NAME = ANANDA)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SID_LIST_LISTENER_EXTPROC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(SID_LIST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(SID_DESC =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 (SID_NAME = </a:t>
            </a:r>
            <a:r>
              <a:rPr lang="en-US" sz="1200" dirty="0" err="1">
                <a:latin typeface="TheSansMonoConNormal" pitchFamily="34" charset="0"/>
              </a:rPr>
              <a:t>PLSExtProc</a:t>
            </a:r>
            <a:r>
              <a:rPr lang="en-US" sz="1200" dirty="0">
                <a:latin typeface="TheSansMonoConNormal" pitchFamily="34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 (ORACLE_HOME = d:\ora9)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   (PROGRAM = </a:t>
            </a:r>
            <a:r>
              <a:rPr lang="en-US" sz="1200" dirty="0" err="1">
                <a:latin typeface="TheSansMonoConNormal" pitchFamily="34" charset="0"/>
              </a:rPr>
              <a:t>extproc</a:t>
            </a:r>
            <a:r>
              <a:rPr lang="en-US" sz="1200" dirty="0">
                <a:latin typeface="TheSansMonoConNormal" pitchFamily="34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)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TheSansMonoConNormal" pitchFamily="34" charset="0"/>
              </a:rPr>
              <a:t>      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44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Hiding Passwords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</a:t>
            </a: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/tiger @</a:t>
            </a:r>
            <a:r>
              <a:rPr lang="en-US" dirty="0" err="1">
                <a:latin typeface="TheSansMonoConNormal" pitchFamily="34" charset="0"/>
              </a:rPr>
              <a:t>myscript</a:t>
            </a:r>
            <a:endParaRPr lang="en-US" dirty="0">
              <a:latin typeface="TheSansMonoConNormal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</a:t>
            </a: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/$SCOTTPASS @</a:t>
            </a:r>
            <a:r>
              <a:rPr lang="en-US" dirty="0" err="1">
                <a:latin typeface="TheSansMonoConNormal" pitchFamily="34" charset="0"/>
              </a:rPr>
              <a:t>myscript</a:t>
            </a:r>
            <a:endParaRPr lang="en-US" dirty="0">
              <a:latin typeface="TheSansMonoConNormal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/>
              <a:t>Option 1: </a:t>
            </a:r>
          </a:p>
          <a:p>
            <a:pPr lvl="1">
              <a:lnSpc>
                <a:spcPct val="90000"/>
              </a:lnSpc>
            </a:pP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/</a:t>
            </a:r>
            <a:r>
              <a:rPr lang="en-US" dirty="0" err="1">
                <a:latin typeface="TheSansMonoConNormal" pitchFamily="34" charset="0"/>
              </a:rPr>
              <a:t>nolog</a:t>
            </a:r>
            <a:r>
              <a:rPr lang="en-US" dirty="0">
                <a:latin typeface="TheSansMonoConNormal" pitchFamily="34" charset="0"/>
              </a:rPr>
              <a:t> @</a:t>
            </a:r>
            <a:r>
              <a:rPr lang="en-US" dirty="0" err="1">
                <a:latin typeface="TheSansMonoConNormal" pitchFamily="34" charset="0"/>
              </a:rPr>
              <a:t>myscript</a:t>
            </a:r>
            <a:endParaRPr lang="en-US" dirty="0">
              <a:latin typeface="TheSansMonoConNorm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i="1" dirty="0"/>
              <a:t>(Inside </a:t>
            </a:r>
            <a:r>
              <a:rPr lang="en-US" i="1" dirty="0" err="1"/>
              <a:t>myscript</a:t>
            </a:r>
            <a:r>
              <a:rPr lang="en-US" i="1" dirty="0"/>
              <a:t>)</a:t>
            </a:r>
            <a:r>
              <a:rPr lang="en-US" dirty="0">
                <a:latin typeface="Lucida Sans Unicode" pitchFamily="34" charset="0"/>
              </a:rPr>
              <a:t> </a:t>
            </a:r>
            <a:r>
              <a:rPr lang="en-US" dirty="0">
                <a:latin typeface="TheSansMonoConNormal" pitchFamily="34" charset="0"/>
              </a:rPr>
              <a:t>connect </a:t>
            </a: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/tiger</a:t>
            </a:r>
          </a:p>
          <a:p>
            <a:pPr>
              <a:lnSpc>
                <a:spcPct val="90000"/>
              </a:lnSpc>
            </a:pPr>
            <a:r>
              <a:rPr lang="en-US" dirty="0"/>
              <a:t>Option 2: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/</a:t>
            </a:r>
            <a:r>
              <a:rPr lang="en-US" dirty="0" err="1">
                <a:latin typeface="TheSansMonoConNormal" pitchFamily="34" charset="0"/>
              </a:rPr>
              <a:t>nolog</a:t>
            </a:r>
            <a:r>
              <a:rPr lang="en-US" dirty="0">
                <a:latin typeface="TheSansMonoConNormal" pitchFamily="34" charset="0"/>
              </a:rPr>
              <a:t> &lt;&lt; EOF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connect </a:t>
            </a: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/tiger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EOF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24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Password File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Create a passwords file “.passwords”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 tiger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 err="1">
                <a:latin typeface="TheSansMonoConNormal" pitchFamily="34" charset="0"/>
              </a:rPr>
              <a:t>arup</a:t>
            </a:r>
            <a:r>
              <a:rPr lang="en-US" dirty="0">
                <a:latin typeface="TheSansMonoConNormal" pitchFamily="34" charset="0"/>
              </a:rPr>
              <a:t> </a:t>
            </a:r>
            <a:r>
              <a:rPr lang="en-US" dirty="0" err="1">
                <a:latin typeface="TheSansMonoConNormal" pitchFamily="34" charset="0"/>
              </a:rPr>
              <a:t>aruppass</a:t>
            </a:r>
            <a:endParaRPr lang="en-US" dirty="0">
              <a:latin typeface="TheSansMonoConNormal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/>
              <a:t>Create a shell script “.</a:t>
            </a:r>
            <a:r>
              <a:rPr lang="en-US" dirty="0" err="1"/>
              <a:t>getpass.sh</a:t>
            </a:r>
            <a:r>
              <a:rPr lang="en-US" dirty="0"/>
              <a:t>”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 err="1">
                <a:latin typeface="TheSansMonoConNormal" pitchFamily="34" charset="0"/>
              </a:rPr>
              <a:t>fgrep</a:t>
            </a:r>
            <a:r>
              <a:rPr lang="en-US" dirty="0">
                <a:latin typeface="TheSansMonoConNormal" pitchFamily="34" charset="0"/>
              </a:rPr>
              <a:t> $1 $HOME/tools/.passwords | cut -d " " -f2</a:t>
            </a:r>
          </a:p>
          <a:p>
            <a:pPr>
              <a:lnSpc>
                <a:spcPct val="90000"/>
              </a:lnSpc>
            </a:pPr>
            <a:r>
              <a:rPr lang="en-US" dirty="0"/>
              <a:t>Use it in scripts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.</a:t>
            </a:r>
            <a:r>
              <a:rPr lang="en-US" dirty="0" err="1">
                <a:latin typeface="TheSansMonoConNormal" pitchFamily="34" charset="0"/>
              </a:rPr>
              <a:t>getpass.sh</a:t>
            </a:r>
            <a:r>
              <a:rPr lang="en-US" dirty="0">
                <a:latin typeface="TheSansMonoConNormal" pitchFamily="34" charset="0"/>
              </a:rPr>
              <a:t> </a:t>
            </a: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 | </a:t>
            </a: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–s </a:t>
            </a:r>
            <a:r>
              <a:rPr lang="en-US" dirty="0" err="1">
                <a:latin typeface="TheSansMonoConNormal" pitchFamily="34" charset="0"/>
              </a:rPr>
              <a:t>scott</a:t>
            </a:r>
            <a:r>
              <a:rPr lang="en-US" dirty="0">
                <a:latin typeface="TheSansMonoConNormal" pitchFamily="34" charset="0"/>
              </a:rPr>
              <a:t> @</a:t>
            </a:r>
            <a:r>
              <a:rPr lang="en-US" dirty="0" err="1">
                <a:latin typeface="TheSansMonoConNormal" pitchFamily="34" charset="0"/>
              </a:rPr>
              <a:t>script.sql</a:t>
            </a:r>
            <a:endParaRPr lang="en-US" dirty="0">
              <a:latin typeface="TheSansMonoConNorm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24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Options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Use DBMS_JOB or DBMS_SCHEDULER</a:t>
            </a:r>
          </a:p>
          <a:p>
            <a:pPr lvl="1"/>
            <a:r>
              <a:rPr lang="en-US" dirty="0"/>
              <a:t>No password is ever entered or displayed</a:t>
            </a:r>
          </a:p>
          <a:p>
            <a:pPr lvl="1"/>
            <a:r>
              <a:rPr lang="en-US" dirty="0"/>
              <a:t>Jobs start only when the database is up</a:t>
            </a:r>
          </a:p>
          <a:p>
            <a:r>
              <a:rPr lang="en-US" sz="2400" dirty="0"/>
              <a:t>Use OPS$ Accounts</a:t>
            </a: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SQL&gt; create user OPS$SCOTT identified externally;</a:t>
            </a: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$ </a:t>
            </a:r>
            <a:r>
              <a:rPr lang="en-US" dirty="0" err="1">
                <a:latin typeface="TheSansMonoConNormal" pitchFamily="34" charset="0"/>
              </a:rPr>
              <a:t>su</a:t>
            </a:r>
            <a:r>
              <a:rPr lang="en-US" dirty="0">
                <a:latin typeface="TheSansMonoConNormal" pitchFamily="34" charset="0"/>
              </a:rPr>
              <a:t> – </a:t>
            </a:r>
            <a:r>
              <a:rPr lang="en-US" dirty="0" err="1">
                <a:latin typeface="TheSansMonoConNormal" pitchFamily="34" charset="0"/>
              </a:rPr>
              <a:t>scott</a:t>
            </a:r>
            <a:endParaRPr lang="en-US" dirty="0">
              <a:latin typeface="TheSansMonoConNormal" pitchFamily="34" charset="0"/>
            </a:endParaRP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$ </a:t>
            </a:r>
            <a:r>
              <a:rPr lang="en-US" dirty="0" err="1">
                <a:latin typeface="TheSansMonoConNormal" pitchFamily="34" charset="0"/>
              </a:rPr>
              <a:t>sqlplus</a:t>
            </a:r>
            <a:r>
              <a:rPr lang="en-US" dirty="0">
                <a:latin typeface="TheSansMonoConNormal" pitchFamily="34" charset="0"/>
              </a:rPr>
              <a:t> /</a:t>
            </a:r>
          </a:p>
          <a:p>
            <a:r>
              <a:rPr lang="en-US" sz="2400" dirty="0"/>
              <a:t>In RMAN scripts</a:t>
            </a:r>
          </a:p>
          <a:p>
            <a:pPr lvl="1">
              <a:buFontTx/>
              <a:buNone/>
            </a:pPr>
            <a:r>
              <a:rPr lang="en-US" dirty="0"/>
              <a:t>Old</a:t>
            </a:r>
            <a:r>
              <a:rPr lang="en-US" dirty="0">
                <a:latin typeface="TheSansMonoConNormal" pitchFamily="34" charset="0"/>
              </a:rPr>
              <a:t>:</a:t>
            </a:r>
            <a:r>
              <a:rPr lang="en-US" sz="2400" dirty="0">
                <a:latin typeface="TheSansMonoConNormal" pitchFamily="34" charset="0"/>
              </a:rPr>
              <a:t> </a:t>
            </a:r>
            <a:r>
              <a:rPr lang="en-US" dirty="0" err="1" smtClean="0">
                <a:latin typeface="TheSansMonoConNormal" pitchFamily="34" charset="0"/>
              </a:rPr>
              <a:t>rman</a:t>
            </a:r>
            <a:r>
              <a:rPr lang="en-US" dirty="0" smtClean="0">
                <a:latin typeface="TheSansMonoConNormal" pitchFamily="34" charset="0"/>
              </a:rPr>
              <a:t> </a:t>
            </a:r>
            <a:r>
              <a:rPr lang="en-US" dirty="0">
                <a:latin typeface="TheSansMonoConNormal" pitchFamily="34" charset="0"/>
              </a:rPr>
              <a:t>target=/ </a:t>
            </a:r>
            <a:r>
              <a:rPr lang="en-US" dirty="0" err="1">
                <a:latin typeface="TheSansMonoConNormal" pitchFamily="34" charset="0"/>
              </a:rPr>
              <a:t>rcvcat</a:t>
            </a:r>
            <a:r>
              <a:rPr lang="en-US" dirty="0">
                <a:latin typeface="TheSansMonoConNormal" pitchFamily="34" charset="0"/>
              </a:rPr>
              <a:t>=u/</a:t>
            </a:r>
            <a:r>
              <a:rPr lang="en-US" dirty="0" err="1">
                <a:latin typeface="TheSansMonoConNormal" pitchFamily="34" charset="0"/>
              </a:rPr>
              <a:t>p@catdb</a:t>
            </a:r>
            <a:endParaRPr lang="en-US" sz="2400" dirty="0">
              <a:latin typeface="TheSansMonoConNormal" pitchFamily="34" charset="0"/>
            </a:endParaRPr>
          </a:p>
          <a:p>
            <a:pPr lvl="1">
              <a:buFontTx/>
              <a:buNone/>
            </a:pPr>
            <a:r>
              <a:rPr lang="en-US" dirty="0"/>
              <a:t>New</a:t>
            </a:r>
            <a:r>
              <a:rPr lang="en-US" dirty="0" smtClean="0">
                <a:latin typeface="TheSansMonoConNormal" pitchFamily="34" charset="0"/>
              </a:rPr>
              <a:t>: </a:t>
            </a:r>
            <a:r>
              <a:rPr lang="en-US" dirty="0" err="1" smtClean="0">
                <a:latin typeface="TheSansMonoConNormal" pitchFamily="34" charset="0"/>
              </a:rPr>
              <a:t>rman</a:t>
            </a:r>
            <a:r>
              <a:rPr lang="en-US" dirty="0" smtClean="0">
                <a:latin typeface="TheSansMonoConNormal" pitchFamily="34" charset="0"/>
              </a:rPr>
              <a:t> target=/</a:t>
            </a:r>
            <a:endParaRPr lang="en-US" dirty="0">
              <a:latin typeface="TheSansMonoConNormal" pitchFamily="34" charset="0"/>
            </a:endParaRP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     connect catalog u/</a:t>
            </a:r>
            <a:r>
              <a:rPr lang="en-US" dirty="0" err="1">
                <a:latin typeface="TheSansMonoConNormal" pitchFamily="34" charset="0"/>
              </a:rPr>
              <a:t>p@catdb</a:t>
            </a:r>
            <a:endParaRPr lang="en-US" dirty="0">
              <a:latin typeface="TheSansMonoConNorm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57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Users with Default Passwords</a:t>
            </a:r>
          </a:p>
        </p:txBody>
      </p:sp>
      <p:graphicFrame>
        <p:nvGraphicFramePr>
          <p:cNvPr id="60420" name="Group 4"/>
          <p:cNvGraphicFramePr>
            <a:graphicFrameLocks noGrp="1"/>
          </p:cNvGraphicFramePr>
          <p:nvPr>
            <p:ph idx="1"/>
          </p:nvPr>
        </p:nvGraphicFramePr>
        <p:xfrm>
          <a:off x="533400" y="4343401"/>
          <a:ext cx="8305800" cy="1676401"/>
        </p:xfrm>
        <a:graphic>
          <a:graphicData uri="http://schemas.openxmlformats.org/drawingml/2006/table">
            <a:tbl>
              <a:tblPr/>
              <a:tblGrid>
                <a:gridCol w="1597462"/>
                <a:gridCol w="2396192"/>
                <a:gridCol w="4312146"/>
              </a:tblGrid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UserID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marL="96048" marR="960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Password</a:t>
                      </a:r>
                    </a:p>
                  </a:txBody>
                  <a:tcPr marL="96048" marR="960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Password Hash</a:t>
                      </a:r>
                    </a:p>
                  </a:txBody>
                  <a:tcPr marL="96048" marR="960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ABC</a:t>
                      </a:r>
                    </a:p>
                  </a:txBody>
                  <a:tcPr marL="96048" marR="960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DEF</a:t>
                      </a:r>
                    </a:p>
                  </a:txBody>
                  <a:tcPr marL="96048" marR="960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016811C1486D026B</a:t>
                      </a:r>
                    </a:p>
                  </a:txBody>
                  <a:tcPr marL="96048" marR="960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ABCD</a:t>
                      </a:r>
                    </a:p>
                  </a:txBody>
                  <a:tcPr marL="96048" marR="960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96048" marR="960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016811C1486D026B</a:t>
                      </a:r>
                    </a:p>
                  </a:txBody>
                  <a:tcPr marL="96048" marR="960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1EED93C-7D79-473F-B65E-E0D681297703}" type="slidenum">
              <a:rPr lang="en-US" smtClean="0"/>
              <a:pPr algn="r"/>
              <a:t>29</a:t>
            </a:fld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195868"/>
            <a:ext cx="8229600" cy="221138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About Oracle Passwords 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PASSWORD in DBA_USERS is a hash value of the combined value of USERID and PASSWORD.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So even if two users have the same password, the hash value will be different.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2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Preamble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Security is a often misunderstood area with a lot of “myths”</a:t>
            </a:r>
          </a:p>
          <a:p>
            <a:r>
              <a:rPr lang="en-US" dirty="0"/>
              <a:t>Some examples:</a:t>
            </a:r>
          </a:p>
          <a:p>
            <a:pPr lvl="1"/>
            <a:r>
              <a:rPr lang="en-US" dirty="0"/>
              <a:t>Encryption is absolutely necessary </a:t>
            </a:r>
          </a:p>
          <a:p>
            <a:pPr lvl="1"/>
            <a:r>
              <a:rPr lang="en-US" dirty="0"/>
              <a:t>You should not use port 1521 for listener</a:t>
            </a:r>
          </a:p>
          <a:p>
            <a:pPr lvl="1"/>
            <a:r>
              <a:rPr lang="en-US" dirty="0"/>
              <a:t>Listener name should not be “LISTENER”</a:t>
            </a:r>
          </a:p>
          <a:p>
            <a:pPr lvl="1"/>
            <a:r>
              <a:rPr lang="en-US" dirty="0"/>
              <a:t>Database server must be behind a firewall</a:t>
            </a:r>
          </a:p>
          <a:p>
            <a:pPr lvl="1"/>
            <a:r>
              <a:rPr lang="en-US" dirty="0"/>
              <a:t>If you have a firewall, you don’t need to worry</a:t>
            </a:r>
          </a:p>
          <a:p>
            <a:pPr lvl="1"/>
            <a:r>
              <a:rPr lang="en-US" dirty="0"/>
              <a:t>Any decent security implementation takes a long time and lot of effort (and money)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83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Identify Default Passwords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066800"/>
            <a:ext cx="4267200" cy="50593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Create a table to hold the passwords. Script: cr_osp_acounts.sql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CREATE TABLE OSP_ACCOUNTS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(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   product	    VARCHAR2(30),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	</a:t>
            </a:r>
            <a:r>
              <a:rPr lang="en-US" sz="2000" dirty="0" err="1" smtClean="0">
                <a:latin typeface="TheSansMonoConNormal" pitchFamily="34" charset="0"/>
              </a:rPr>
              <a:t>security_level</a:t>
            </a:r>
            <a:r>
              <a:rPr lang="en-US" sz="2000" dirty="0" smtClean="0">
                <a:latin typeface="TheSansMonoConNormal" pitchFamily="34" charset="0"/>
              </a:rPr>
              <a:t>  NUMBER(1),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	username	    VARCHAR2(30),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	password	    VARCHAR2(30),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	</a:t>
            </a:r>
            <a:r>
              <a:rPr lang="en-US" sz="2000" dirty="0" err="1" smtClean="0">
                <a:latin typeface="TheSansMonoConNormal" pitchFamily="34" charset="0"/>
              </a:rPr>
              <a:t>hash_value</a:t>
            </a:r>
            <a:r>
              <a:rPr lang="en-US" sz="2000" dirty="0" smtClean="0">
                <a:latin typeface="TheSansMonoConNormal" pitchFamily="34" charset="0"/>
              </a:rPr>
              <a:t>	    VARCHAR2(30),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	commentary      VARCHAR2(200)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heSansMonoConNormal" pitchFamily="34" charset="0"/>
              </a:rPr>
              <a:t>);</a:t>
            </a:r>
            <a:endParaRPr lang="en-US" sz="2000" dirty="0">
              <a:latin typeface="TheSansMonoConNorm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057400" y="5763637"/>
            <a:ext cx="4648200" cy="10943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11g you can check select * from </a:t>
            </a:r>
            <a:r>
              <a:rPr lang="en-US" dirty="0" err="1" smtClean="0"/>
              <a:t>dba_users_with_defpwd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1094361"/>
            <a:ext cx="4191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Download and execute script http://www.petefinnigan.com/default/osp_accounts_public.zip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Script: osp_install_data.sql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get_def_pwd.sql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>
                <a:latin typeface="TheSansMonoConNormal" pitchFamily="34" charset="0"/>
              </a:rPr>
              <a:t>col</a:t>
            </a:r>
            <a:r>
              <a:rPr lang="en-US" sz="2000" dirty="0" smtClean="0">
                <a:latin typeface="TheSansMonoConNormal" pitchFamily="34" charset="0"/>
              </a:rPr>
              <a:t> password format a20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>
                <a:latin typeface="TheSansMonoConNormal" pitchFamily="34" charset="0"/>
              </a:rPr>
              <a:t>col</a:t>
            </a:r>
            <a:r>
              <a:rPr lang="en-US" sz="2000" dirty="0" smtClean="0">
                <a:latin typeface="TheSansMonoConNormal" pitchFamily="34" charset="0"/>
              </a:rPr>
              <a:t> </a:t>
            </a:r>
            <a:r>
              <a:rPr lang="en-US" sz="2000" dirty="0" err="1" smtClean="0">
                <a:latin typeface="TheSansMonoConNormal" pitchFamily="34" charset="0"/>
              </a:rPr>
              <a:t>account_status</a:t>
            </a:r>
            <a:r>
              <a:rPr lang="en-US" sz="2000" dirty="0" smtClean="0">
                <a:latin typeface="TheSansMonoConNormal" pitchFamily="34" charset="0"/>
              </a:rPr>
              <a:t> format a20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>
                <a:latin typeface="TheSansMonoConNormal" pitchFamily="34" charset="0"/>
              </a:rPr>
              <a:t>col</a:t>
            </a:r>
            <a:r>
              <a:rPr lang="en-US" sz="2000" dirty="0" smtClean="0">
                <a:latin typeface="TheSansMonoConNormal" pitchFamily="34" charset="0"/>
              </a:rPr>
              <a:t> username format a15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TheSansMonoConNormal" pitchFamily="34" charset="0"/>
              </a:rPr>
              <a:t>select </a:t>
            </a:r>
            <a:r>
              <a:rPr lang="en-US" sz="2000" dirty="0" err="1" smtClean="0">
                <a:latin typeface="TheSansMonoConNormal" pitchFamily="34" charset="0"/>
              </a:rPr>
              <a:t>o.username</a:t>
            </a:r>
            <a:r>
              <a:rPr lang="en-US" sz="2000" dirty="0" smtClean="0">
                <a:latin typeface="TheSansMonoConNormal" pitchFamily="34" charset="0"/>
              </a:rPr>
              <a:t>, </a:t>
            </a:r>
            <a:r>
              <a:rPr lang="en-US" sz="2000" dirty="0" err="1" smtClean="0">
                <a:latin typeface="TheSansMonoConNormal" pitchFamily="34" charset="0"/>
              </a:rPr>
              <a:t>o.password</a:t>
            </a:r>
            <a:r>
              <a:rPr lang="en-US" sz="2000" dirty="0" smtClean="0">
                <a:latin typeface="TheSansMonoConNormal" pitchFamily="34" charset="0"/>
              </a:rPr>
              <a:t>, </a:t>
            </a:r>
            <a:r>
              <a:rPr lang="en-US" sz="2000" dirty="0" err="1" smtClean="0">
                <a:latin typeface="TheSansMonoConNormal" pitchFamily="34" charset="0"/>
              </a:rPr>
              <a:t>d.account_status</a:t>
            </a:r>
            <a:endParaRPr lang="en-US" sz="2000" dirty="0" smtClean="0">
              <a:latin typeface="TheSansMonoConNorm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TheSansMonoConNormal" pitchFamily="34" charset="0"/>
              </a:rPr>
              <a:t>from </a:t>
            </a:r>
            <a:r>
              <a:rPr lang="en-US" sz="2000" dirty="0" err="1" smtClean="0">
                <a:latin typeface="TheSansMonoConNormal" pitchFamily="34" charset="0"/>
              </a:rPr>
              <a:t>dba_users</a:t>
            </a:r>
            <a:r>
              <a:rPr lang="en-US" sz="2000" dirty="0" smtClean="0">
                <a:latin typeface="TheSansMonoConNormal" pitchFamily="34" charset="0"/>
              </a:rPr>
              <a:t> d, </a:t>
            </a:r>
            <a:r>
              <a:rPr lang="en-US" sz="2000" dirty="0" err="1" smtClean="0">
                <a:latin typeface="TheSansMonoConNormal" pitchFamily="34" charset="0"/>
              </a:rPr>
              <a:t>osp_accounts</a:t>
            </a:r>
            <a:r>
              <a:rPr lang="en-US" sz="2000" dirty="0" smtClean="0">
                <a:latin typeface="TheSansMonoConNormal" pitchFamily="34" charset="0"/>
              </a:rPr>
              <a:t> o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TheSansMonoConNormal" pitchFamily="34" charset="0"/>
              </a:rPr>
              <a:t>where </a:t>
            </a:r>
            <a:r>
              <a:rPr lang="en-US" sz="2000" dirty="0" err="1" smtClean="0">
                <a:latin typeface="TheSansMonoConNormal" pitchFamily="34" charset="0"/>
              </a:rPr>
              <a:t>o.hash_value</a:t>
            </a:r>
            <a:r>
              <a:rPr lang="en-US" sz="2000" dirty="0" smtClean="0">
                <a:latin typeface="TheSansMonoConNormal" pitchFamily="34" charset="0"/>
              </a:rPr>
              <a:t> = </a:t>
            </a:r>
            <a:r>
              <a:rPr lang="en-US" sz="2000" dirty="0" err="1" smtClean="0">
                <a:latin typeface="TheSansMonoConNormal" pitchFamily="34" charset="0"/>
              </a:rPr>
              <a:t>d.password</a:t>
            </a:r>
            <a:r>
              <a:rPr lang="en-US" sz="2000" dirty="0" smtClean="0">
                <a:latin typeface="TheSansMonoConNormal" pitchFamily="34" charset="0"/>
              </a:rPr>
              <a:t>;</a:t>
            </a:r>
          </a:p>
          <a:p>
            <a:endParaRPr lang="en-US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6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Trim Privileges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“Sweeping” Privileges</a:t>
            </a:r>
          </a:p>
          <a:p>
            <a:pPr>
              <a:lnSpc>
                <a:spcPct val="90000"/>
              </a:lnSpc>
            </a:pPr>
            <a:r>
              <a:rPr lang="en-US" dirty="0"/>
              <a:t>“ANY” privileges,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heSansMonoConNormal" pitchFamily="34" charset="0"/>
              </a:rPr>
              <a:t>CREATE ANY TABLE/PROCEDURE/INDEX, etc.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heSansMonoConNormal" pitchFamily="34" charset="0"/>
              </a:rPr>
              <a:t>RESTRICTED SESSION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heSansMonoConNormal" pitchFamily="34" charset="0"/>
              </a:rPr>
              <a:t>SELECT ANY TABLE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heSansMonoConNormal" pitchFamily="34" charset="0"/>
              </a:rPr>
              <a:t>SELECT ANY DICTIONARY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heSansMonoConNormal" pitchFamily="34" charset="0"/>
              </a:rPr>
              <a:t>UNLIMITED TABLESPACE</a:t>
            </a:r>
            <a:r>
              <a:rPr lang="en-US" dirty="0">
                <a:latin typeface="Lucida Sans Unicode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Lucida Sans Unicode" pitchFamily="34" charset="0"/>
              </a:rPr>
              <a:t>Script sweeping.sql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9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Seemingly Innocuous Privileges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SCOTT needs to use these statements in a regular day’s work: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heSansMonoConNormal" pitchFamily="34" charset="0"/>
              </a:rPr>
              <a:t>alter session set </a:t>
            </a:r>
            <a:r>
              <a:rPr lang="en-US" sz="2000" dirty="0" err="1">
                <a:latin typeface="TheSansMonoConNormal" pitchFamily="34" charset="0"/>
              </a:rPr>
              <a:t>query_rewrite_enabled</a:t>
            </a:r>
            <a:r>
              <a:rPr lang="en-US" sz="2000" dirty="0">
                <a:latin typeface="TheSansMonoConNormal" pitchFamily="34" charset="0"/>
              </a:rPr>
              <a:t> = true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heSansMonoConNormal" pitchFamily="34" charset="0"/>
              </a:rPr>
              <a:t>alter session set </a:t>
            </a:r>
            <a:r>
              <a:rPr lang="en-US" sz="2000" dirty="0" err="1">
                <a:latin typeface="TheSansMonoConNormal" pitchFamily="34" charset="0"/>
              </a:rPr>
              <a:t>optimizer_mode</a:t>
            </a:r>
            <a:r>
              <a:rPr lang="en-US" sz="2000" dirty="0">
                <a:latin typeface="TheSansMonoConNormal" pitchFamily="34" charset="0"/>
              </a:rPr>
              <a:t> = …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heSansMonoConNormal" pitchFamily="34" charset="0"/>
              </a:rPr>
              <a:t>alter session set </a:t>
            </a:r>
            <a:r>
              <a:rPr lang="en-US" sz="2000" dirty="0" err="1">
                <a:latin typeface="TheSansMonoConNormal" pitchFamily="34" charset="0"/>
              </a:rPr>
              <a:t>sort_area_size</a:t>
            </a:r>
            <a:r>
              <a:rPr lang="en-US" sz="2000" dirty="0">
                <a:latin typeface="TheSansMonoConNormal" pitchFamily="34" charset="0"/>
              </a:rPr>
              <a:t> = …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Does SCOTT need ALTER SESSION privilege?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NO! Alter Session System Privilege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is </a:t>
            </a:r>
            <a:r>
              <a:rPr lang="en-US" b="1" i="1" dirty="0">
                <a:solidFill>
                  <a:srgbClr val="FF3300"/>
                </a:solidFill>
              </a:rPr>
              <a:t>not</a:t>
            </a:r>
            <a:r>
              <a:rPr lang="en-US" dirty="0"/>
              <a:t> required to change session </a:t>
            </a:r>
            <a:r>
              <a:rPr lang="en-US" dirty="0" err="1"/>
              <a:t>params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Only required for I/O operations, e.g. trace file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Script – alter_sess_grantees.sql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Lucida Sans Unicode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8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Dangerous Privs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Create ANY Directory</a:t>
            </a:r>
          </a:p>
          <a:p>
            <a:pPr lvl="1"/>
            <a:r>
              <a:rPr lang="en-US"/>
              <a:t>can create a directory on any directory owned by Oracle user, incl. datafiles.</a:t>
            </a:r>
          </a:p>
          <a:p>
            <a:r>
              <a:rPr lang="en-US"/>
              <a:t>Create ANY Trigger</a:t>
            </a:r>
          </a:p>
          <a:p>
            <a:pPr lvl="1"/>
            <a:r>
              <a:rPr lang="en-US"/>
              <a:t>can create triggers on any schema to capture sensitive data during insert/update</a:t>
            </a:r>
          </a:p>
          <a:p>
            <a:r>
              <a:rPr lang="en-US"/>
              <a:t>Create Database Link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Dangerous Supplied Packages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UTL_TCP</a:t>
            </a:r>
          </a:p>
          <a:p>
            <a:pPr lvl="1"/>
            <a:r>
              <a:rPr lang="en-US" sz="2400" dirty="0"/>
              <a:t>Main attack vehicle for the “Voyager” worm!</a:t>
            </a:r>
          </a:p>
          <a:p>
            <a:r>
              <a:rPr lang="en-US" sz="2400" dirty="0"/>
              <a:t>DBMS_SCHEDULER</a:t>
            </a:r>
          </a:p>
          <a:p>
            <a:pPr lvl="1"/>
            <a:r>
              <a:rPr lang="en-US" sz="2400" dirty="0"/>
              <a:t>Can cause </a:t>
            </a:r>
            <a:r>
              <a:rPr lang="en-US" sz="2400" dirty="0" err="1"/>
              <a:t>DoS</a:t>
            </a:r>
            <a:r>
              <a:rPr lang="en-US" sz="2400" dirty="0"/>
              <a:t> attacks by calling the executables</a:t>
            </a:r>
          </a:p>
          <a:p>
            <a:r>
              <a:rPr lang="en-US" sz="2400" dirty="0"/>
              <a:t>DBMS_JAVA</a:t>
            </a:r>
          </a:p>
          <a:p>
            <a:pPr lvl="1"/>
            <a:r>
              <a:rPr lang="en-US" sz="2400" dirty="0"/>
              <a:t>Can cause system hijacking by calling java programs to execute with oracle’s OS </a:t>
            </a:r>
            <a:r>
              <a:rPr lang="en-US" sz="2400" dirty="0" err="1"/>
              <a:t>privs</a:t>
            </a:r>
            <a:endParaRPr lang="en-US" sz="2400" dirty="0"/>
          </a:p>
          <a:p>
            <a:r>
              <a:rPr lang="en-US" sz="2400" dirty="0"/>
              <a:t>UTL_FILE</a:t>
            </a:r>
          </a:p>
          <a:p>
            <a:pPr lvl="1"/>
            <a:r>
              <a:rPr lang="en-US" sz="2400" dirty="0"/>
              <a:t>Can open/close files, even if controlled.</a:t>
            </a:r>
          </a:p>
          <a:p>
            <a:r>
              <a:rPr lang="en-US" sz="2400" dirty="0"/>
              <a:t>DBMS_ASSERT</a:t>
            </a:r>
          </a:p>
          <a:p>
            <a:pPr lvl="1"/>
            <a:r>
              <a:rPr lang="en-US" sz="2400" dirty="0"/>
              <a:t>Can be used by hackers to make a user the DBA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6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Control for Packages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1"/>
            <a:ext cx="83058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In 11g, there is a fine grained access control list defined for these packages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2209801"/>
            <a:ext cx="4572000" cy="307776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>
            <a:innerShdw blurRad="114300">
              <a:prstClr val="black"/>
            </a:innerShdw>
          </a:effectLst>
          <a:scene3d>
            <a:camera prst="orthographicFront">
              <a:rot lat="0" lon="20999971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heSansMonoConNormal" pitchFamily="34" charset="0"/>
              </a:rPr>
              <a:t>begin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dbms_network_acl_admin.create_acl</a:t>
            </a:r>
            <a:r>
              <a:rPr lang="en-US" sz="1600" dirty="0" smtClean="0">
                <a:latin typeface="TheSansMonoConNormal" pitchFamily="34" charset="0"/>
              </a:rPr>
              <a:t> (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acl</a:t>
            </a:r>
            <a:r>
              <a:rPr lang="en-US" sz="1600" dirty="0" smtClean="0">
                <a:latin typeface="TheSansMonoConNormal" pitchFamily="34" charset="0"/>
              </a:rPr>
              <a:t>             =&gt; 'utlpkg.xml',</a:t>
            </a:r>
          </a:p>
          <a:p>
            <a:r>
              <a:rPr lang="en-US" sz="1600" dirty="0" smtClean="0">
                <a:latin typeface="TheSansMonoConNormal" pitchFamily="34" charset="0"/>
              </a:rPr>
              <a:t>description     =&gt; 'Normal Access',</a:t>
            </a:r>
          </a:p>
          <a:p>
            <a:r>
              <a:rPr lang="en-US" sz="1600" dirty="0" smtClean="0">
                <a:latin typeface="TheSansMonoConNormal" pitchFamily="34" charset="0"/>
              </a:rPr>
              <a:t>principal       =&gt; 'CONNECT',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is_grant</a:t>
            </a:r>
            <a:r>
              <a:rPr lang="en-US" sz="1600" dirty="0" smtClean="0">
                <a:latin typeface="TheSansMonoConNormal" pitchFamily="34" charset="0"/>
              </a:rPr>
              <a:t>        =&gt; TRUE,</a:t>
            </a:r>
          </a:p>
          <a:p>
            <a:r>
              <a:rPr lang="en-US" sz="1600" dirty="0" smtClean="0">
                <a:latin typeface="TheSansMonoConNormal" pitchFamily="34" charset="0"/>
              </a:rPr>
              <a:t>privilege       =&gt; 'connect',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start_date</a:t>
            </a:r>
            <a:r>
              <a:rPr lang="en-US" sz="1600" dirty="0" smtClean="0">
                <a:latin typeface="TheSansMonoConNormal" pitchFamily="34" charset="0"/>
              </a:rPr>
              <a:t>      =&gt; null,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end_date</a:t>
            </a:r>
            <a:r>
              <a:rPr lang="en-US" sz="1600" dirty="0" smtClean="0">
                <a:latin typeface="TheSansMonoConNormal" pitchFamily="34" charset="0"/>
              </a:rPr>
              <a:t>        =&gt; null</a:t>
            </a:r>
          </a:p>
          <a:p>
            <a:r>
              <a:rPr lang="en-US" sz="1600" dirty="0" smtClean="0">
                <a:latin typeface="TheSansMonoConNormal" pitchFamily="34" charset="0"/>
              </a:rPr>
              <a:t>);</a:t>
            </a:r>
          </a:p>
          <a:p>
            <a:r>
              <a:rPr lang="en-US" sz="1600" dirty="0" smtClean="0">
                <a:latin typeface="TheSansMonoConNormal" pitchFamily="34" charset="0"/>
              </a:rPr>
              <a:t>end;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2209801"/>
            <a:ext cx="4419600" cy="2616101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heSansMonoConNormal" pitchFamily="34" charset="0"/>
              </a:rPr>
              <a:t>begin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dbms_network_acl_admin.add_privilege</a:t>
            </a:r>
            <a:r>
              <a:rPr lang="en-US" sz="1600" dirty="0" smtClean="0">
                <a:latin typeface="TheSansMonoConNormal" pitchFamily="34" charset="0"/>
              </a:rPr>
              <a:t> ( 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acl</a:t>
            </a:r>
            <a:r>
              <a:rPr lang="en-US" sz="1600" dirty="0" smtClean="0">
                <a:latin typeface="TheSansMonoConNormal" pitchFamily="34" charset="0"/>
              </a:rPr>
              <a:t> 		=&gt; 'utlpkg.xml',</a:t>
            </a:r>
          </a:p>
          <a:p>
            <a:r>
              <a:rPr lang="en-US" sz="1600" dirty="0" smtClean="0">
                <a:latin typeface="TheSansMonoConNormal" pitchFamily="34" charset="0"/>
              </a:rPr>
              <a:t>principal 	=&gt; 'SCOTT',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is_grant</a:t>
            </a:r>
            <a:r>
              <a:rPr lang="en-US" sz="1600" dirty="0" smtClean="0">
                <a:latin typeface="TheSansMonoConNormal" pitchFamily="34" charset="0"/>
              </a:rPr>
              <a:t> 	=&gt; TRUE, </a:t>
            </a:r>
          </a:p>
          <a:p>
            <a:r>
              <a:rPr lang="en-US" sz="1600" dirty="0" smtClean="0">
                <a:latin typeface="TheSansMonoConNormal" pitchFamily="34" charset="0"/>
              </a:rPr>
              <a:t>privilege 	=&gt; 'connect', 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start_date</a:t>
            </a:r>
            <a:r>
              <a:rPr lang="en-US" sz="1600" dirty="0" smtClean="0">
                <a:latin typeface="TheSansMonoConNormal" pitchFamily="34" charset="0"/>
              </a:rPr>
              <a:t> 	=&gt; null, 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end_date</a:t>
            </a:r>
            <a:r>
              <a:rPr lang="en-US" sz="1600" dirty="0" smtClean="0">
                <a:latin typeface="TheSansMonoConNormal" pitchFamily="34" charset="0"/>
              </a:rPr>
              <a:t> 	=&gt; null); </a:t>
            </a:r>
          </a:p>
          <a:p>
            <a:r>
              <a:rPr lang="en-US" sz="1600" dirty="0" smtClean="0">
                <a:latin typeface="TheSansMonoConNormal" pitchFamily="34" charset="0"/>
              </a:rPr>
              <a:t>end;</a:t>
            </a:r>
          </a:p>
          <a:p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4572000"/>
            <a:ext cx="4191000" cy="2185214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heSansMonoConNormal" pitchFamily="34" charset="0"/>
              </a:rPr>
              <a:t>begin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dbms_network_acl_admin.assign_acl</a:t>
            </a:r>
            <a:r>
              <a:rPr lang="en-US" sz="1600" dirty="0" smtClean="0">
                <a:latin typeface="TheSansMonoConNormal" pitchFamily="34" charset="0"/>
              </a:rPr>
              <a:t> (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acl</a:t>
            </a:r>
            <a:r>
              <a:rPr lang="en-US" sz="1600" dirty="0" smtClean="0">
                <a:latin typeface="TheSansMonoConNormal" pitchFamily="34" charset="0"/>
              </a:rPr>
              <a:t>        =&gt; 'utlpkg.xml',</a:t>
            </a:r>
          </a:p>
          <a:p>
            <a:r>
              <a:rPr lang="en-US" sz="1600" dirty="0" smtClean="0">
                <a:latin typeface="TheSansMonoConNormal" pitchFamily="34" charset="0"/>
              </a:rPr>
              <a:t>host       =&gt; 'www.proligence.com',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lower_port</a:t>
            </a:r>
            <a:r>
              <a:rPr lang="en-US" sz="1600" dirty="0" smtClean="0">
                <a:latin typeface="TheSansMonoConNormal" pitchFamily="34" charset="0"/>
              </a:rPr>
              <a:t> =&gt; 22,</a:t>
            </a:r>
          </a:p>
          <a:p>
            <a:r>
              <a:rPr lang="en-US" sz="1600" dirty="0" err="1" smtClean="0">
                <a:latin typeface="TheSansMonoConNormal" pitchFamily="34" charset="0"/>
              </a:rPr>
              <a:t>upper_port</a:t>
            </a:r>
            <a:r>
              <a:rPr lang="en-US" sz="1600" dirty="0" smtClean="0">
                <a:latin typeface="TheSansMonoConNormal" pitchFamily="34" charset="0"/>
              </a:rPr>
              <a:t> =&gt; 55);</a:t>
            </a:r>
          </a:p>
          <a:p>
            <a:r>
              <a:rPr lang="en-US" sz="1600" dirty="0" smtClean="0">
                <a:latin typeface="TheSansMonoConNormal" pitchFamily="34" charset="0"/>
              </a:rPr>
              <a:t>end;</a:t>
            </a:r>
          </a:p>
          <a:p>
            <a:endParaRPr lang="en-US" sz="24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2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UTL_FILE_DIR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Is it set to “*”?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Then someone can write a PL/SQL program to read (and </a:t>
            </a:r>
            <a:r>
              <a:rPr lang="en-US" i="1" dirty="0">
                <a:solidFill>
                  <a:srgbClr val="FF3300"/>
                </a:solidFill>
              </a:rPr>
              <a:t>WRITE</a:t>
            </a:r>
            <a:r>
              <a:rPr lang="en-US" dirty="0"/>
              <a:t>!) </a:t>
            </a:r>
            <a:r>
              <a:rPr lang="en-US" b="1" i="1" dirty="0"/>
              <a:t>any</a:t>
            </a:r>
            <a:r>
              <a:rPr lang="en-US" dirty="0"/>
              <a:t> file owned by oracle, including data files, archived log files, etc.</a:t>
            </a:r>
          </a:p>
          <a:p>
            <a:pPr>
              <a:lnSpc>
                <a:spcPct val="90000"/>
              </a:lnSpc>
            </a:pPr>
            <a:r>
              <a:rPr lang="en-US" dirty="0"/>
              <a:t>Use DIRECTORY objects, instead.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latin typeface="TheSansMonoConNormal" pitchFamily="34" charset="0"/>
              </a:rPr>
              <a:t>SQL&gt; create directory MYDIR as ‘/u10/</a:t>
            </a:r>
            <a:r>
              <a:rPr lang="en-US" sz="2400" dirty="0" err="1">
                <a:latin typeface="TheSansMonoConNormal" pitchFamily="34" charset="0"/>
              </a:rPr>
              <a:t>mydir</a:t>
            </a:r>
            <a:r>
              <a:rPr lang="en-US" sz="2400" dirty="0">
                <a:latin typeface="TheSansMonoConNormal" pitchFamily="34" charset="0"/>
              </a:rPr>
              <a:t>’;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>
                <a:latin typeface="TheSansMonoConNormal" pitchFamily="34" charset="0"/>
              </a:rPr>
              <a:t>utl_file.fopen</a:t>
            </a:r>
            <a:r>
              <a:rPr lang="en-US" sz="2400" dirty="0">
                <a:latin typeface="TheSansMonoConNormal" pitchFamily="34" charset="0"/>
              </a:rPr>
              <a:t> (‘</a:t>
            </a:r>
            <a:r>
              <a:rPr lang="en-US" sz="2400" dirty="0" err="1">
                <a:latin typeface="TheSansMonoConNormal" pitchFamily="34" charset="0"/>
              </a:rPr>
              <a:t>MYDIR','myfile.txt','W</a:t>
            </a:r>
            <a:r>
              <a:rPr lang="en-US" sz="2400" dirty="0">
                <a:latin typeface="TheSansMonoConNormal" pitchFamily="34" charset="0"/>
              </a:rPr>
              <a:t>')</a:t>
            </a:r>
          </a:p>
          <a:p>
            <a:pPr>
              <a:lnSpc>
                <a:spcPct val="90000"/>
              </a:lnSpc>
            </a:pPr>
            <a:r>
              <a:rPr lang="en-US" dirty="0"/>
              <a:t>Revoke CREATE ANY DIRECTORY from PUBLIC</a:t>
            </a:r>
          </a:p>
          <a:p>
            <a:pPr>
              <a:lnSpc>
                <a:spcPct val="90000"/>
              </a:lnSpc>
            </a:pPr>
            <a:r>
              <a:rPr lang="en-US" dirty="0"/>
              <a:t>Log Miner Dictionary File creation still needs this!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>
                <a:latin typeface="TheSansMonoConNormal" pitchFamily="34" charset="0"/>
              </a:rPr>
              <a:t>utl_file_dir</a:t>
            </a:r>
            <a:r>
              <a:rPr lang="en-US" sz="2400" dirty="0">
                <a:latin typeface="TheSansMonoConNormal" pitchFamily="34" charset="0"/>
              </a:rPr>
              <a:t> = ‘/</a:t>
            </a:r>
            <a:r>
              <a:rPr lang="en-US" sz="2400" dirty="0" err="1">
                <a:latin typeface="TheSansMonoConNormal" pitchFamily="34" charset="0"/>
              </a:rPr>
              <a:t>tmp</a:t>
            </a:r>
            <a:r>
              <a:rPr lang="en-US" sz="2400" dirty="0">
                <a:latin typeface="TheSansMonoConNormal" pitchFamily="34" charset="0"/>
              </a:rPr>
              <a:t>’</a:t>
            </a:r>
          </a:p>
          <a:p>
            <a:pPr>
              <a:lnSpc>
                <a:spcPct val="90000"/>
              </a:lnSpc>
            </a:pPr>
            <a:r>
              <a:rPr lang="en-US" dirty="0"/>
              <a:t>Database restart required.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89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Indirect Grants</a:t>
            </a:r>
          </a:p>
        </p:txBody>
      </p:sp>
      <p:sp>
        <p:nvSpPr>
          <p:cNvPr id="40963" name="Oval 3"/>
          <p:cNvSpPr>
            <a:spLocks noChangeArrowheads="1"/>
          </p:cNvSpPr>
          <p:nvPr/>
        </p:nvSpPr>
        <p:spPr bwMode="auto">
          <a:xfrm>
            <a:off x="914400" y="1752600"/>
            <a:ext cx="2590800" cy="20574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139700" h="139700" prst="divot"/>
          </a:sp3d>
        </p:spPr>
        <p:txBody>
          <a:bodyPr wrap="none" anchor="b" anchorCtr="1"/>
          <a:lstStyle/>
          <a:p>
            <a:pPr algn="ctr"/>
            <a:r>
              <a:rPr lang="en-US" b="1" dirty="0" smtClean="0"/>
              <a:t>JOHN</a:t>
            </a:r>
            <a:endParaRPr lang="en-US" b="1" dirty="0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447800" y="2286001"/>
            <a:ext cx="1524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  <a:bevelB prst="convex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1447800" y="2514599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1752600" y="2286001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1981200" y="2528888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TAB1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4724400" y="4191001"/>
            <a:ext cx="1600200" cy="7620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ctr"/>
            <a:r>
              <a:rPr lang="en-US" b="1"/>
              <a:t>MARY</a:t>
            </a:r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6400800" y="2895600"/>
            <a:ext cx="1600200" cy="7620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ctr"/>
            <a:r>
              <a:rPr lang="en-US" b="1"/>
              <a:t>ANDY</a:t>
            </a:r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 rot="10859002" flipH="1">
            <a:off x="1828800" y="3897314"/>
            <a:ext cx="2667000" cy="97631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rot="10800000" wrap="none" anchor="ctr"/>
          <a:lstStyle/>
          <a:p>
            <a:pPr algn="ctr"/>
            <a:endParaRPr lang="en-US">
              <a:latin typeface="Lucida Sans Unicode" pitchFamily="34" charset="0"/>
            </a:endParaRP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1447800" y="4800602"/>
            <a:ext cx="426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latin typeface="TheSansMonoConNormal" pitchFamily="34" charset="0"/>
              </a:rPr>
              <a:t>GRANT SELECT ON TAB1</a:t>
            </a:r>
          </a:p>
          <a:p>
            <a:r>
              <a:rPr lang="en-US" sz="2400" b="1" dirty="0">
                <a:latin typeface="TheSansMonoConNormal" pitchFamily="34" charset="0"/>
              </a:rPr>
              <a:t>TO MARY</a:t>
            </a:r>
          </a:p>
          <a:p>
            <a:r>
              <a:rPr lang="en-US" sz="2400" b="1" dirty="0">
                <a:latin typeface="TheSansMonoConNormal" pitchFamily="34" charset="0"/>
              </a:rPr>
              <a:t>WITH GRANT OPTION;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5791200" y="4756151"/>
            <a:ext cx="297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latin typeface="TheSansMonoConNormal" pitchFamily="34" charset="0"/>
              </a:rPr>
              <a:t>GRANT SELECT ON JOHN.TAB1</a:t>
            </a:r>
          </a:p>
          <a:p>
            <a:r>
              <a:rPr lang="en-US" sz="2400" b="1" dirty="0">
                <a:latin typeface="TheSansMonoConNormal" pitchFamily="34" charset="0"/>
              </a:rPr>
              <a:t>TO ANDY;</a:t>
            </a:r>
          </a:p>
        </p:txBody>
      </p:sp>
      <p:sp>
        <p:nvSpPr>
          <p:cNvPr id="40973" name="AutoShape 13"/>
          <p:cNvSpPr>
            <a:spLocks noChangeArrowheads="1"/>
          </p:cNvSpPr>
          <p:nvPr/>
        </p:nvSpPr>
        <p:spPr bwMode="auto">
          <a:xfrm rot="5257406" flipH="1">
            <a:off x="6587333" y="3691732"/>
            <a:ext cx="906463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rot="10800000" wrap="none" anchor="ctr"/>
          <a:lstStyle/>
          <a:p>
            <a:pPr algn="ctr"/>
            <a:endParaRPr lang="en-US">
              <a:latin typeface="Lucida Sans Unicode" pitchFamily="34" charset="0"/>
            </a:endParaRPr>
          </a:p>
        </p:txBody>
      </p:sp>
      <p:sp>
        <p:nvSpPr>
          <p:cNvPr id="40974" name="AutoShape 14"/>
          <p:cNvSpPr>
            <a:spLocks noChangeArrowheads="1"/>
          </p:cNvSpPr>
          <p:nvPr/>
        </p:nvSpPr>
        <p:spPr bwMode="auto">
          <a:xfrm>
            <a:off x="3581400" y="2057401"/>
            <a:ext cx="2819400" cy="1752600"/>
          </a:xfrm>
          <a:prstGeom prst="wedgeRoundRectCallout">
            <a:avLst>
              <a:gd name="adj1" fmla="val 17741"/>
              <a:gd name="adj2" fmla="val 90019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anchor="ctr" anchorCtr="1"/>
          <a:lstStyle/>
          <a:p>
            <a:pPr algn="ctr"/>
            <a:r>
              <a:rPr lang="en-US" b="1" i="1" dirty="0"/>
              <a:t>What will happen to ANDY’s access to TAB1 when user MARY is dropped?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6324600" y="60198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script ind_demo.sql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7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 animBg="1"/>
      <p:bldP spid="40971" grpId="0"/>
      <p:bldP spid="40972" grpId="0"/>
      <p:bldP spid="40973" grpId="0" animBg="1"/>
      <p:bldP spid="4097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 of Indirect Grants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Different Syntax for Different Privileges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System Privileges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grant create trigger to </a:t>
            </a:r>
            <a:r>
              <a:rPr lang="en-US" dirty="0" err="1">
                <a:latin typeface="TheSansMonoConNormal" pitchFamily="34" charset="0"/>
              </a:rPr>
              <a:t>mary</a:t>
            </a:r>
            <a:r>
              <a:rPr lang="en-US" dirty="0">
                <a:latin typeface="TheSansMonoConNormal" pitchFamily="34" charset="0"/>
              </a:rPr>
              <a:t> with </a:t>
            </a:r>
            <a:r>
              <a:rPr lang="en-US" dirty="0">
                <a:solidFill>
                  <a:srgbClr val="FF3300"/>
                </a:solidFill>
                <a:latin typeface="TheSansMonoConNormal" pitchFamily="34" charset="0"/>
              </a:rPr>
              <a:t>admin</a:t>
            </a:r>
            <a:r>
              <a:rPr lang="en-US" dirty="0">
                <a:latin typeface="TheSansMonoConNormal" pitchFamily="34" charset="0"/>
              </a:rPr>
              <a:t> option;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Object </a:t>
            </a:r>
            <a:r>
              <a:rPr lang="en-US" dirty="0" err="1"/>
              <a:t>Privlileges</a:t>
            </a:r>
            <a:endParaRPr lang="en-US" dirty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dirty="0">
                <a:latin typeface="TheSansMonoConNormal" pitchFamily="34" charset="0"/>
              </a:rPr>
              <a:t>grant select on tab1 to </a:t>
            </a:r>
            <a:r>
              <a:rPr lang="en-US" dirty="0" err="1">
                <a:latin typeface="TheSansMonoConNormal" pitchFamily="34" charset="0"/>
              </a:rPr>
              <a:t>mary</a:t>
            </a:r>
            <a:r>
              <a:rPr lang="en-US" dirty="0">
                <a:latin typeface="TheSansMonoConNormal" pitchFamily="34" charset="0"/>
              </a:rPr>
              <a:t> with </a:t>
            </a:r>
            <a:r>
              <a:rPr lang="en-US" dirty="0">
                <a:solidFill>
                  <a:srgbClr val="FF3300"/>
                </a:solidFill>
                <a:latin typeface="TheSansMonoConNormal" pitchFamily="34" charset="0"/>
              </a:rPr>
              <a:t>grant</a:t>
            </a:r>
            <a:r>
              <a:rPr lang="en-US" dirty="0">
                <a:latin typeface="TheSansMonoConNormal" pitchFamily="34" charset="0"/>
              </a:rPr>
              <a:t> option;</a:t>
            </a:r>
          </a:p>
          <a:p>
            <a:pPr>
              <a:lnSpc>
                <a:spcPct val="90000"/>
              </a:lnSpc>
            </a:pPr>
            <a:r>
              <a:rPr lang="en-US" dirty="0"/>
              <a:t>If </a:t>
            </a:r>
            <a:r>
              <a:rPr lang="en-US" dirty="0" err="1"/>
              <a:t>mary</a:t>
            </a:r>
            <a:r>
              <a:rPr lang="en-US" dirty="0"/>
              <a:t> grants these two privileges to </a:t>
            </a:r>
            <a:r>
              <a:rPr lang="en-US" dirty="0" err="1"/>
              <a:t>andy</a:t>
            </a:r>
            <a:r>
              <a:rPr lang="en-US" dirty="0"/>
              <a:t>, and then </a:t>
            </a:r>
            <a:r>
              <a:rPr lang="en-US" dirty="0" err="1"/>
              <a:t>mary</a:t>
            </a:r>
            <a:r>
              <a:rPr lang="en-US" dirty="0"/>
              <a:t> is dropped, </a:t>
            </a:r>
            <a:r>
              <a:rPr lang="en-US" dirty="0" err="1"/>
              <a:t>andy</a:t>
            </a:r>
            <a:r>
              <a:rPr lang="en-US" dirty="0"/>
              <a:t> will: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Lose the object </a:t>
            </a:r>
            <a:r>
              <a:rPr lang="en-US" dirty="0" smtClean="0"/>
              <a:t>privileges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In 11.2 will retain it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Retain the system privilege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5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Identify Indirect Grants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Use script </a:t>
            </a:r>
            <a:r>
              <a:rPr lang="en-US" sz="1400" dirty="0">
                <a:latin typeface="Lucida Sans Unicode" pitchFamily="34" charset="0"/>
              </a:rPr>
              <a:t>indirect_grants.sql</a:t>
            </a: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select grantee, privilege, owner, </a:t>
            </a:r>
            <a:r>
              <a:rPr lang="en-US" dirty="0" err="1">
                <a:latin typeface="TheSansMonoConNormal" pitchFamily="34" charset="0"/>
              </a:rPr>
              <a:t>table_name</a:t>
            </a:r>
            <a:endParaRPr lang="en-US" dirty="0">
              <a:latin typeface="TheSansMonoConNormal" pitchFamily="34" charset="0"/>
            </a:endParaRP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from </a:t>
            </a:r>
            <a:r>
              <a:rPr lang="en-US" dirty="0" err="1">
                <a:latin typeface="TheSansMonoConNormal" pitchFamily="34" charset="0"/>
              </a:rPr>
              <a:t>dba_tab_privs</a:t>
            </a:r>
            <a:endParaRPr lang="en-US" dirty="0">
              <a:latin typeface="TheSansMonoConNormal" pitchFamily="34" charset="0"/>
            </a:endParaRPr>
          </a:p>
          <a:p>
            <a:pPr lvl="1">
              <a:buFontTx/>
              <a:buNone/>
            </a:pPr>
            <a:r>
              <a:rPr lang="en-US" dirty="0">
                <a:latin typeface="TheSansMonoConNormal" pitchFamily="34" charset="0"/>
              </a:rPr>
              <a:t>where grantor != owner;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1447800" y="5486400"/>
            <a:ext cx="4064000" cy="1066800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320800" y="1676400"/>
            <a:ext cx="4419600" cy="4419600"/>
          </a:xfrm>
          <a:custGeom>
            <a:avLst/>
            <a:gdLst/>
            <a:ahLst/>
            <a:cxnLst>
              <a:cxn ang="0">
                <a:pos x="4314" y="2327"/>
              </a:cxn>
              <a:cxn ang="0">
                <a:pos x="4277" y="2595"/>
              </a:cxn>
              <a:cxn ang="0">
                <a:pos x="4208" y="2854"/>
              </a:cxn>
              <a:cxn ang="0">
                <a:pos x="4107" y="3096"/>
              </a:cxn>
              <a:cxn ang="0">
                <a:pos x="3980" y="3324"/>
              </a:cxn>
              <a:cxn ang="0">
                <a:pos x="3827" y="3534"/>
              </a:cxn>
              <a:cxn ang="0">
                <a:pos x="3651" y="3724"/>
              </a:cxn>
              <a:cxn ang="0">
                <a:pos x="3453" y="3891"/>
              </a:cxn>
              <a:cxn ang="0">
                <a:pos x="3236" y="4034"/>
              </a:cxn>
              <a:cxn ang="0">
                <a:pos x="3002" y="4151"/>
              </a:cxn>
              <a:cxn ang="0">
                <a:pos x="2752" y="4239"/>
              </a:cxn>
              <a:cxn ang="0">
                <a:pos x="2490" y="4296"/>
              </a:cxn>
              <a:cxn ang="0">
                <a:pos x="2216" y="4320"/>
              </a:cxn>
              <a:cxn ang="0">
                <a:pos x="1994" y="4314"/>
              </a:cxn>
              <a:cxn ang="0">
                <a:pos x="1725" y="4277"/>
              </a:cxn>
              <a:cxn ang="0">
                <a:pos x="1468" y="4208"/>
              </a:cxn>
              <a:cxn ang="0">
                <a:pos x="1224" y="4107"/>
              </a:cxn>
              <a:cxn ang="0">
                <a:pos x="996" y="3980"/>
              </a:cxn>
              <a:cxn ang="0">
                <a:pos x="787" y="3827"/>
              </a:cxn>
              <a:cxn ang="0">
                <a:pos x="596" y="3651"/>
              </a:cxn>
              <a:cxn ang="0">
                <a:pos x="429" y="3453"/>
              </a:cxn>
              <a:cxn ang="0">
                <a:pos x="287" y="3236"/>
              </a:cxn>
              <a:cxn ang="0">
                <a:pos x="170" y="3002"/>
              </a:cxn>
              <a:cxn ang="0">
                <a:pos x="83" y="2752"/>
              </a:cxn>
              <a:cxn ang="0">
                <a:pos x="25" y="2490"/>
              </a:cxn>
              <a:cxn ang="0">
                <a:pos x="1" y="2216"/>
              </a:cxn>
              <a:cxn ang="0">
                <a:pos x="6" y="1994"/>
              </a:cxn>
              <a:cxn ang="0">
                <a:pos x="44" y="1725"/>
              </a:cxn>
              <a:cxn ang="0">
                <a:pos x="114" y="1468"/>
              </a:cxn>
              <a:cxn ang="0">
                <a:pos x="213" y="1224"/>
              </a:cxn>
              <a:cxn ang="0">
                <a:pos x="340" y="996"/>
              </a:cxn>
              <a:cxn ang="0">
                <a:pos x="494" y="786"/>
              </a:cxn>
              <a:cxn ang="0">
                <a:pos x="670" y="596"/>
              </a:cxn>
              <a:cxn ang="0">
                <a:pos x="868" y="429"/>
              </a:cxn>
              <a:cxn ang="0">
                <a:pos x="1086" y="287"/>
              </a:cxn>
              <a:cxn ang="0">
                <a:pos x="1320" y="170"/>
              </a:cxn>
              <a:cxn ang="0">
                <a:pos x="1570" y="81"/>
              </a:cxn>
              <a:cxn ang="0">
                <a:pos x="1832" y="25"/>
              </a:cxn>
              <a:cxn ang="0">
                <a:pos x="2105" y="1"/>
              </a:cxn>
              <a:cxn ang="0">
                <a:pos x="2327" y="6"/>
              </a:cxn>
              <a:cxn ang="0">
                <a:pos x="2596" y="44"/>
              </a:cxn>
              <a:cxn ang="0">
                <a:pos x="2854" y="114"/>
              </a:cxn>
              <a:cxn ang="0">
                <a:pos x="3096" y="213"/>
              </a:cxn>
              <a:cxn ang="0">
                <a:pos x="3324" y="340"/>
              </a:cxn>
              <a:cxn ang="0">
                <a:pos x="3534" y="493"/>
              </a:cxn>
              <a:cxn ang="0">
                <a:pos x="3724" y="670"/>
              </a:cxn>
              <a:cxn ang="0">
                <a:pos x="3891" y="868"/>
              </a:cxn>
              <a:cxn ang="0">
                <a:pos x="4034" y="1084"/>
              </a:cxn>
              <a:cxn ang="0">
                <a:pos x="4151" y="1320"/>
              </a:cxn>
              <a:cxn ang="0">
                <a:pos x="4239" y="1568"/>
              </a:cxn>
              <a:cxn ang="0">
                <a:pos x="4296" y="1832"/>
              </a:cxn>
              <a:cxn ang="0">
                <a:pos x="4320" y="2105"/>
              </a:cxn>
            </a:cxnLst>
            <a:rect l="0" t="0" r="r" b="b"/>
            <a:pathLst>
              <a:path w="4320" h="4320">
                <a:moveTo>
                  <a:pt x="4320" y="2160"/>
                </a:moveTo>
                <a:lnTo>
                  <a:pt x="4320" y="2160"/>
                </a:lnTo>
                <a:lnTo>
                  <a:pt x="4320" y="2216"/>
                </a:lnTo>
                <a:lnTo>
                  <a:pt x="4319" y="2271"/>
                </a:lnTo>
                <a:lnTo>
                  <a:pt x="4314" y="2327"/>
                </a:lnTo>
                <a:lnTo>
                  <a:pt x="4310" y="2380"/>
                </a:lnTo>
                <a:lnTo>
                  <a:pt x="4304" y="2435"/>
                </a:lnTo>
                <a:lnTo>
                  <a:pt x="4296" y="2490"/>
                </a:lnTo>
                <a:lnTo>
                  <a:pt x="4287" y="2543"/>
                </a:lnTo>
                <a:lnTo>
                  <a:pt x="4277" y="2595"/>
                </a:lnTo>
                <a:lnTo>
                  <a:pt x="4265" y="2648"/>
                </a:lnTo>
                <a:lnTo>
                  <a:pt x="4252" y="2700"/>
                </a:lnTo>
                <a:lnTo>
                  <a:pt x="4239" y="2752"/>
                </a:lnTo>
                <a:lnTo>
                  <a:pt x="4224" y="2802"/>
                </a:lnTo>
                <a:lnTo>
                  <a:pt x="4208" y="2854"/>
                </a:lnTo>
                <a:lnTo>
                  <a:pt x="4190" y="2903"/>
                </a:lnTo>
                <a:lnTo>
                  <a:pt x="4171" y="2953"/>
                </a:lnTo>
                <a:lnTo>
                  <a:pt x="4151" y="3002"/>
                </a:lnTo>
                <a:lnTo>
                  <a:pt x="4129" y="3049"/>
                </a:lnTo>
                <a:lnTo>
                  <a:pt x="4107" y="3096"/>
                </a:lnTo>
                <a:lnTo>
                  <a:pt x="4085" y="3144"/>
                </a:lnTo>
                <a:lnTo>
                  <a:pt x="4060" y="3190"/>
                </a:lnTo>
                <a:lnTo>
                  <a:pt x="4034" y="3236"/>
                </a:lnTo>
                <a:lnTo>
                  <a:pt x="4008" y="3280"/>
                </a:lnTo>
                <a:lnTo>
                  <a:pt x="3980" y="3324"/>
                </a:lnTo>
                <a:lnTo>
                  <a:pt x="3952" y="3369"/>
                </a:lnTo>
                <a:lnTo>
                  <a:pt x="3922" y="3410"/>
                </a:lnTo>
                <a:lnTo>
                  <a:pt x="3891" y="3453"/>
                </a:lnTo>
                <a:lnTo>
                  <a:pt x="3860" y="3494"/>
                </a:lnTo>
                <a:lnTo>
                  <a:pt x="3827" y="3534"/>
                </a:lnTo>
                <a:lnTo>
                  <a:pt x="3793" y="3574"/>
                </a:lnTo>
                <a:lnTo>
                  <a:pt x="3759" y="3613"/>
                </a:lnTo>
                <a:lnTo>
                  <a:pt x="3724" y="3651"/>
                </a:lnTo>
                <a:lnTo>
                  <a:pt x="3688" y="3688"/>
                </a:lnTo>
                <a:lnTo>
                  <a:pt x="3651" y="3724"/>
                </a:lnTo>
                <a:lnTo>
                  <a:pt x="3613" y="3759"/>
                </a:lnTo>
                <a:lnTo>
                  <a:pt x="3574" y="3793"/>
                </a:lnTo>
                <a:lnTo>
                  <a:pt x="3534" y="3827"/>
                </a:lnTo>
                <a:lnTo>
                  <a:pt x="3494" y="3860"/>
                </a:lnTo>
                <a:lnTo>
                  <a:pt x="3453" y="3891"/>
                </a:lnTo>
                <a:lnTo>
                  <a:pt x="3412" y="3922"/>
                </a:lnTo>
                <a:lnTo>
                  <a:pt x="3369" y="3952"/>
                </a:lnTo>
                <a:lnTo>
                  <a:pt x="3324" y="3980"/>
                </a:lnTo>
                <a:lnTo>
                  <a:pt x="3280" y="4008"/>
                </a:lnTo>
                <a:lnTo>
                  <a:pt x="3236" y="4034"/>
                </a:lnTo>
                <a:lnTo>
                  <a:pt x="3190" y="4060"/>
                </a:lnTo>
                <a:lnTo>
                  <a:pt x="3144" y="4085"/>
                </a:lnTo>
                <a:lnTo>
                  <a:pt x="3096" y="4107"/>
                </a:lnTo>
                <a:lnTo>
                  <a:pt x="3049" y="4129"/>
                </a:lnTo>
                <a:lnTo>
                  <a:pt x="3002" y="4151"/>
                </a:lnTo>
                <a:lnTo>
                  <a:pt x="2953" y="4171"/>
                </a:lnTo>
                <a:lnTo>
                  <a:pt x="2903" y="4190"/>
                </a:lnTo>
                <a:lnTo>
                  <a:pt x="2854" y="4208"/>
                </a:lnTo>
                <a:lnTo>
                  <a:pt x="2804" y="4224"/>
                </a:lnTo>
                <a:lnTo>
                  <a:pt x="2752" y="4239"/>
                </a:lnTo>
                <a:lnTo>
                  <a:pt x="2700" y="4252"/>
                </a:lnTo>
                <a:lnTo>
                  <a:pt x="2648" y="4265"/>
                </a:lnTo>
                <a:lnTo>
                  <a:pt x="2596" y="4277"/>
                </a:lnTo>
                <a:lnTo>
                  <a:pt x="2543" y="4287"/>
                </a:lnTo>
                <a:lnTo>
                  <a:pt x="2490" y="4296"/>
                </a:lnTo>
                <a:lnTo>
                  <a:pt x="2435" y="4304"/>
                </a:lnTo>
                <a:lnTo>
                  <a:pt x="2382" y="4310"/>
                </a:lnTo>
                <a:lnTo>
                  <a:pt x="2327" y="4314"/>
                </a:lnTo>
                <a:lnTo>
                  <a:pt x="2271" y="4317"/>
                </a:lnTo>
                <a:lnTo>
                  <a:pt x="2216" y="4320"/>
                </a:lnTo>
                <a:lnTo>
                  <a:pt x="2160" y="4320"/>
                </a:lnTo>
                <a:lnTo>
                  <a:pt x="2160" y="4320"/>
                </a:lnTo>
                <a:lnTo>
                  <a:pt x="2105" y="4320"/>
                </a:lnTo>
                <a:lnTo>
                  <a:pt x="2049" y="4317"/>
                </a:lnTo>
                <a:lnTo>
                  <a:pt x="1994" y="4314"/>
                </a:lnTo>
                <a:lnTo>
                  <a:pt x="1940" y="4310"/>
                </a:lnTo>
                <a:lnTo>
                  <a:pt x="1885" y="4304"/>
                </a:lnTo>
                <a:lnTo>
                  <a:pt x="1832" y="4296"/>
                </a:lnTo>
                <a:lnTo>
                  <a:pt x="1778" y="4287"/>
                </a:lnTo>
                <a:lnTo>
                  <a:pt x="1725" y="4277"/>
                </a:lnTo>
                <a:lnTo>
                  <a:pt x="1673" y="4265"/>
                </a:lnTo>
                <a:lnTo>
                  <a:pt x="1620" y="4252"/>
                </a:lnTo>
                <a:lnTo>
                  <a:pt x="1570" y="4239"/>
                </a:lnTo>
                <a:lnTo>
                  <a:pt x="1518" y="4224"/>
                </a:lnTo>
                <a:lnTo>
                  <a:pt x="1468" y="4208"/>
                </a:lnTo>
                <a:lnTo>
                  <a:pt x="1417" y="4190"/>
                </a:lnTo>
                <a:lnTo>
                  <a:pt x="1368" y="4171"/>
                </a:lnTo>
                <a:lnTo>
                  <a:pt x="1320" y="4151"/>
                </a:lnTo>
                <a:lnTo>
                  <a:pt x="1271" y="4129"/>
                </a:lnTo>
                <a:lnTo>
                  <a:pt x="1224" y="4107"/>
                </a:lnTo>
                <a:lnTo>
                  <a:pt x="1178" y="4085"/>
                </a:lnTo>
                <a:lnTo>
                  <a:pt x="1130" y="4060"/>
                </a:lnTo>
                <a:lnTo>
                  <a:pt x="1086" y="4034"/>
                </a:lnTo>
                <a:lnTo>
                  <a:pt x="1040" y="4008"/>
                </a:lnTo>
                <a:lnTo>
                  <a:pt x="996" y="3980"/>
                </a:lnTo>
                <a:lnTo>
                  <a:pt x="953" y="3952"/>
                </a:lnTo>
                <a:lnTo>
                  <a:pt x="910" y="3922"/>
                </a:lnTo>
                <a:lnTo>
                  <a:pt x="868" y="3891"/>
                </a:lnTo>
                <a:lnTo>
                  <a:pt x="827" y="3860"/>
                </a:lnTo>
                <a:lnTo>
                  <a:pt x="787" y="3827"/>
                </a:lnTo>
                <a:lnTo>
                  <a:pt x="747" y="3793"/>
                </a:lnTo>
                <a:lnTo>
                  <a:pt x="709" y="3759"/>
                </a:lnTo>
                <a:lnTo>
                  <a:pt x="670" y="3724"/>
                </a:lnTo>
                <a:lnTo>
                  <a:pt x="633" y="3688"/>
                </a:lnTo>
                <a:lnTo>
                  <a:pt x="596" y="3651"/>
                </a:lnTo>
                <a:lnTo>
                  <a:pt x="561" y="3613"/>
                </a:lnTo>
                <a:lnTo>
                  <a:pt x="527" y="3574"/>
                </a:lnTo>
                <a:lnTo>
                  <a:pt x="494" y="3534"/>
                </a:lnTo>
                <a:lnTo>
                  <a:pt x="462" y="3494"/>
                </a:lnTo>
                <a:lnTo>
                  <a:pt x="429" y="3453"/>
                </a:lnTo>
                <a:lnTo>
                  <a:pt x="399" y="3410"/>
                </a:lnTo>
                <a:lnTo>
                  <a:pt x="370" y="3369"/>
                </a:lnTo>
                <a:lnTo>
                  <a:pt x="340" y="3324"/>
                </a:lnTo>
                <a:lnTo>
                  <a:pt x="314" y="3280"/>
                </a:lnTo>
                <a:lnTo>
                  <a:pt x="287" y="3236"/>
                </a:lnTo>
                <a:lnTo>
                  <a:pt x="260" y="3190"/>
                </a:lnTo>
                <a:lnTo>
                  <a:pt x="237" y="3144"/>
                </a:lnTo>
                <a:lnTo>
                  <a:pt x="213" y="3096"/>
                </a:lnTo>
                <a:lnTo>
                  <a:pt x="191" y="3049"/>
                </a:lnTo>
                <a:lnTo>
                  <a:pt x="170" y="3002"/>
                </a:lnTo>
                <a:lnTo>
                  <a:pt x="149" y="2953"/>
                </a:lnTo>
                <a:lnTo>
                  <a:pt x="132" y="2903"/>
                </a:lnTo>
                <a:lnTo>
                  <a:pt x="114" y="2854"/>
                </a:lnTo>
                <a:lnTo>
                  <a:pt x="98" y="2802"/>
                </a:lnTo>
                <a:lnTo>
                  <a:pt x="83" y="2752"/>
                </a:lnTo>
                <a:lnTo>
                  <a:pt x="68" y="2700"/>
                </a:lnTo>
                <a:lnTo>
                  <a:pt x="56" y="2648"/>
                </a:lnTo>
                <a:lnTo>
                  <a:pt x="44" y="2595"/>
                </a:lnTo>
                <a:lnTo>
                  <a:pt x="34" y="2543"/>
                </a:lnTo>
                <a:lnTo>
                  <a:pt x="25" y="2490"/>
                </a:lnTo>
                <a:lnTo>
                  <a:pt x="18" y="2435"/>
                </a:lnTo>
                <a:lnTo>
                  <a:pt x="12" y="2380"/>
                </a:lnTo>
                <a:lnTo>
                  <a:pt x="6" y="2327"/>
                </a:lnTo>
                <a:lnTo>
                  <a:pt x="3" y="2271"/>
                </a:lnTo>
                <a:lnTo>
                  <a:pt x="1" y="2216"/>
                </a:lnTo>
                <a:lnTo>
                  <a:pt x="0" y="2160"/>
                </a:lnTo>
                <a:lnTo>
                  <a:pt x="0" y="2160"/>
                </a:lnTo>
                <a:lnTo>
                  <a:pt x="1" y="2105"/>
                </a:lnTo>
                <a:lnTo>
                  <a:pt x="3" y="2049"/>
                </a:lnTo>
                <a:lnTo>
                  <a:pt x="6" y="1994"/>
                </a:lnTo>
                <a:lnTo>
                  <a:pt x="12" y="1940"/>
                </a:lnTo>
                <a:lnTo>
                  <a:pt x="18" y="1885"/>
                </a:lnTo>
                <a:lnTo>
                  <a:pt x="25" y="1832"/>
                </a:lnTo>
                <a:lnTo>
                  <a:pt x="34" y="1778"/>
                </a:lnTo>
                <a:lnTo>
                  <a:pt x="44" y="1725"/>
                </a:lnTo>
                <a:lnTo>
                  <a:pt x="56" y="1672"/>
                </a:lnTo>
                <a:lnTo>
                  <a:pt x="68" y="1620"/>
                </a:lnTo>
                <a:lnTo>
                  <a:pt x="83" y="1568"/>
                </a:lnTo>
                <a:lnTo>
                  <a:pt x="98" y="1518"/>
                </a:lnTo>
                <a:lnTo>
                  <a:pt x="114" y="1468"/>
                </a:lnTo>
                <a:lnTo>
                  <a:pt x="132" y="1417"/>
                </a:lnTo>
                <a:lnTo>
                  <a:pt x="149" y="1368"/>
                </a:lnTo>
                <a:lnTo>
                  <a:pt x="170" y="1320"/>
                </a:lnTo>
                <a:lnTo>
                  <a:pt x="191" y="1271"/>
                </a:lnTo>
                <a:lnTo>
                  <a:pt x="213" y="1224"/>
                </a:lnTo>
                <a:lnTo>
                  <a:pt x="237" y="1176"/>
                </a:lnTo>
                <a:lnTo>
                  <a:pt x="260" y="1130"/>
                </a:lnTo>
                <a:lnTo>
                  <a:pt x="287" y="1084"/>
                </a:lnTo>
                <a:lnTo>
                  <a:pt x="314" y="1040"/>
                </a:lnTo>
                <a:lnTo>
                  <a:pt x="340" y="996"/>
                </a:lnTo>
                <a:lnTo>
                  <a:pt x="370" y="953"/>
                </a:lnTo>
                <a:lnTo>
                  <a:pt x="399" y="910"/>
                </a:lnTo>
                <a:lnTo>
                  <a:pt x="429" y="868"/>
                </a:lnTo>
                <a:lnTo>
                  <a:pt x="462" y="827"/>
                </a:lnTo>
                <a:lnTo>
                  <a:pt x="494" y="786"/>
                </a:lnTo>
                <a:lnTo>
                  <a:pt x="527" y="747"/>
                </a:lnTo>
                <a:lnTo>
                  <a:pt x="561" y="707"/>
                </a:lnTo>
                <a:lnTo>
                  <a:pt x="596" y="670"/>
                </a:lnTo>
                <a:lnTo>
                  <a:pt x="633" y="633"/>
                </a:lnTo>
                <a:lnTo>
                  <a:pt x="670" y="596"/>
                </a:lnTo>
                <a:lnTo>
                  <a:pt x="709" y="561"/>
                </a:lnTo>
                <a:lnTo>
                  <a:pt x="747" y="527"/>
                </a:lnTo>
                <a:lnTo>
                  <a:pt x="787" y="493"/>
                </a:lnTo>
                <a:lnTo>
                  <a:pt x="827" y="460"/>
                </a:lnTo>
                <a:lnTo>
                  <a:pt x="868" y="429"/>
                </a:lnTo>
                <a:lnTo>
                  <a:pt x="910" y="398"/>
                </a:lnTo>
                <a:lnTo>
                  <a:pt x="953" y="368"/>
                </a:lnTo>
                <a:lnTo>
                  <a:pt x="996" y="340"/>
                </a:lnTo>
                <a:lnTo>
                  <a:pt x="1040" y="312"/>
                </a:lnTo>
                <a:lnTo>
                  <a:pt x="1086" y="287"/>
                </a:lnTo>
                <a:lnTo>
                  <a:pt x="1130" y="260"/>
                </a:lnTo>
                <a:lnTo>
                  <a:pt x="1178" y="237"/>
                </a:lnTo>
                <a:lnTo>
                  <a:pt x="1224" y="213"/>
                </a:lnTo>
                <a:lnTo>
                  <a:pt x="1271" y="191"/>
                </a:lnTo>
                <a:lnTo>
                  <a:pt x="1320" y="170"/>
                </a:lnTo>
                <a:lnTo>
                  <a:pt x="1368" y="149"/>
                </a:lnTo>
                <a:lnTo>
                  <a:pt x="1417" y="132"/>
                </a:lnTo>
                <a:lnTo>
                  <a:pt x="1468" y="114"/>
                </a:lnTo>
                <a:lnTo>
                  <a:pt x="1518" y="98"/>
                </a:lnTo>
                <a:lnTo>
                  <a:pt x="1570" y="81"/>
                </a:lnTo>
                <a:lnTo>
                  <a:pt x="1620" y="68"/>
                </a:lnTo>
                <a:lnTo>
                  <a:pt x="1673" y="55"/>
                </a:lnTo>
                <a:lnTo>
                  <a:pt x="1725" y="44"/>
                </a:lnTo>
                <a:lnTo>
                  <a:pt x="1778" y="34"/>
                </a:lnTo>
                <a:lnTo>
                  <a:pt x="1832" y="25"/>
                </a:lnTo>
                <a:lnTo>
                  <a:pt x="1885" y="18"/>
                </a:lnTo>
                <a:lnTo>
                  <a:pt x="1940" y="12"/>
                </a:lnTo>
                <a:lnTo>
                  <a:pt x="1994" y="6"/>
                </a:lnTo>
                <a:lnTo>
                  <a:pt x="2049" y="3"/>
                </a:lnTo>
                <a:lnTo>
                  <a:pt x="2105" y="1"/>
                </a:lnTo>
                <a:lnTo>
                  <a:pt x="2160" y="0"/>
                </a:lnTo>
                <a:lnTo>
                  <a:pt x="2160" y="0"/>
                </a:lnTo>
                <a:lnTo>
                  <a:pt x="2216" y="1"/>
                </a:lnTo>
                <a:lnTo>
                  <a:pt x="2271" y="3"/>
                </a:lnTo>
                <a:lnTo>
                  <a:pt x="2327" y="6"/>
                </a:lnTo>
                <a:lnTo>
                  <a:pt x="2382" y="12"/>
                </a:lnTo>
                <a:lnTo>
                  <a:pt x="2435" y="18"/>
                </a:lnTo>
                <a:lnTo>
                  <a:pt x="2490" y="25"/>
                </a:lnTo>
                <a:lnTo>
                  <a:pt x="2543" y="34"/>
                </a:lnTo>
                <a:lnTo>
                  <a:pt x="2596" y="44"/>
                </a:lnTo>
                <a:lnTo>
                  <a:pt x="2648" y="55"/>
                </a:lnTo>
                <a:lnTo>
                  <a:pt x="2700" y="68"/>
                </a:lnTo>
                <a:lnTo>
                  <a:pt x="2752" y="81"/>
                </a:lnTo>
                <a:lnTo>
                  <a:pt x="2804" y="98"/>
                </a:lnTo>
                <a:lnTo>
                  <a:pt x="2854" y="114"/>
                </a:lnTo>
                <a:lnTo>
                  <a:pt x="2903" y="132"/>
                </a:lnTo>
                <a:lnTo>
                  <a:pt x="2953" y="149"/>
                </a:lnTo>
                <a:lnTo>
                  <a:pt x="3002" y="170"/>
                </a:lnTo>
                <a:lnTo>
                  <a:pt x="3049" y="191"/>
                </a:lnTo>
                <a:lnTo>
                  <a:pt x="3096" y="213"/>
                </a:lnTo>
                <a:lnTo>
                  <a:pt x="3144" y="237"/>
                </a:lnTo>
                <a:lnTo>
                  <a:pt x="3190" y="260"/>
                </a:lnTo>
                <a:lnTo>
                  <a:pt x="3236" y="287"/>
                </a:lnTo>
                <a:lnTo>
                  <a:pt x="3280" y="312"/>
                </a:lnTo>
                <a:lnTo>
                  <a:pt x="3324" y="340"/>
                </a:lnTo>
                <a:lnTo>
                  <a:pt x="3369" y="368"/>
                </a:lnTo>
                <a:lnTo>
                  <a:pt x="3412" y="398"/>
                </a:lnTo>
                <a:lnTo>
                  <a:pt x="3453" y="429"/>
                </a:lnTo>
                <a:lnTo>
                  <a:pt x="3494" y="460"/>
                </a:lnTo>
                <a:lnTo>
                  <a:pt x="3534" y="493"/>
                </a:lnTo>
                <a:lnTo>
                  <a:pt x="3574" y="527"/>
                </a:lnTo>
                <a:lnTo>
                  <a:pt x="3613" y="561"/>
                </a:lnTo>
                <a:lnTo>
                  <a:pt x="3651" y="596"/>
                </a:lnTo>
                <a:lnTo>
                  <a:pt x="3688" y="633"/>
                </a:lnTo>
                <a:lnTo>
                  <a:pt x="3724" y="670"/>
                </a:lnTo>
                <a:lnTo>
                  <a:pt x="3759" y="707"/>
                </a:lnTo>
                <a:lnTo>
                  <a:pt x="3793" y="747"/>
                </a:lnTo>
                <a:lnTo>
                  <a:pt x="3827" y="786"/>
                </a:lnTo>
                <a:lnTo>
                  <a:pt x="3860" y="827"/>
                </a:lnTo>
                <a:lnTo>
                  <a:pt x="3891" y="868"/>
                </a:lnTo>
                <a:lnTo>
                  <a:pt x="3922" y="910"/>
                </a:lnTo>
                <a:lnTo>
                  <a:pt x="3952" y="953"/>
                </a:lnTo>
                <a:lnTo>
                  <a:pt x="3980" y="996"/>
                </a:lnTo>
                <a:lnTo>
                  <a:pt x="4008" y="1040"/>
                </a:lnTo>
                <a:lnTo>
                  <a:pt x="4034" y="1084"/>
                </a:lnTo>
                <a:lnTo>
                  <a:pt x="4060" y="1130"/>
                </a:lnTo>
                <a:lnTo>
                  <a:pt x="4085" y="1176"/>
                </a:lnTo>
                <a:lnTo>
                  <a:pt x="4107" y="1224"/>
                </a:lnTo>
                <a:lnTo>
                  <a:pt x="4129" y="1271"/>
                </a:lnTo>
                <a:lnTo>
                  <a:pt x="4151" y="1320"/>
                </a:lnTo>
                <a:lnTo>
                  <a:pt x="4171" y="1368"/>
                </a:lnTo>
                <a:lnTo>
                  <a:pt x="4190" y="1417"/>
                </a:lnTo>
                <a:lnTo>
                  <a:pt x="4208" y="1468"/>
                </a:lnTo>
                <a:lnTo>
                  <a:pt x="4224" y="1518"/>
                </a:lnTo>
                <a:lnTo>
                  <a:pt x="4239" y="1568"/>
                </a:lnTo>
                <a:lnTo>
                  <a:pt x="4252" y="1620"/>
                </a:lnTo>
                <a:lnTo>
                  <a:pt x="4265" y="1672"/>
                </a:lnTo>
                <a:lnTo>
                  <a:pt x="4277" y="1725"/>
                </a:lnTo>
                <a:lnTo>
                  <a:pt x="4287" y="1778"/>
                </a:lnTo>
                <a:lnTo>
                  <a:pt x="4296" y="1832"/>
                </a:lnTo>
                <a:lnTo>
                  <a:pt x="4304" y="1885"/>
                </a:lnTo>
                <a:lnTo>
                  <a:pt x="4310" y="1940"/>
                </a:lnTo>
                <a:lnTo>
                  <a:pt x="4314" y="1994"/>
                </a:lnTo>
                <a:lnTo>
                  <a:pt x="4319" y="2049"/>
                </a:lnTo>
                <a:lnTo>
                  <a:pt x="4320" y="2105"/>
                </a:lnTo>
                <a:lnTo>
                  <a:pt x="4320" y="2160"/>
                </a:lnTo>
                <a:lnTo>
                  <a:pt x="4320" y="2160"/>
                </a:lnTo>
                <a:close/>
              </a:path>
            </a:pathLst>
          </a:custGeom>
          <a:gradFill flip="none" rotWithShape="1">
            <a:gsLst>
              <a:gs pos="85000">
                <a:srgbClr val="1F497D"/>
              </a:gs>
              <a:gs pos="47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lIns="18288" tIns="18288" rIns="18288" bIns="18288" anchor="ctr" anchorCtr="1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1600" b="1">
              <a:solidFill>
                <a:schemeClr val="bg1"/>
              </a:solidFill>
              <a:latin typeface="Arial Narrow" pitchFamily="112" charset="0"/>
            </a:endParaRPr>
          </a:p>
        </p:txBody>
      </p:sp>
      <p:grpSp>
        <p:nvGrpSpPr>
          <p:cNvPr id="3" name="Group 33"/>
          <p:cNvGrpSpPr/>
          <p:nvPr/>
        </p:nvGrpSpPr>
        <p:grpSpPr>
          <a:xfrm>
            <a:off x="2154591" y="1676400"/>
            <a:ext cx="3585809" cy="4419600"/>
            <a:chOff x="3195991" y="1051454"/>
            <a:chExt cx="3585809" cy="4419600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3195991" y="1051454"/>
              <a:ext cx="1376010" cy="4419600"/>
            </a:xfrm>
            <a:custGeom>
              <a:avLst/>
              <a:gdLst/>
              <a:ahLst/>
              <a:cxnLst>
                <a:cxn ang="0">
                  <a:pos x="1345" y="0"/>
                </a:cxn>
                <a:cxn ang="0">
                  <a:pos x="1275" y="3"/>
                </a:cxn>
                <a:cxn ang="0">
                  <a:pos x="1207" y="12"/>
                </a:cxn>
                <a:cxn ang="0">
                  <a:pos x="1141" y="25"/>
                </a:cxn>
                <a:cxn ang="0">
                  <a:pos x="1074" y="44"/>
                </a:cxn>
                <a:cxn ang="0">
                  <a:pos x="1009" y="68"/>
                </a:cxn>
                <a:cxn ang="0">
                  <a:pos x="946" y="98"/>
                </a:cxn>
                <a:cxn ang="0">
                  <a:pos x="882" y="132"/>
                </a:cxn>
                <a:cxn ang="0">
                  <a:pos x="821" y="170"/>
                </a:cxn>
                <a:cxn ang="0">
                  <a:pos x="762" y="213"/>
                </a:cxn>
                <a:cxn ang="0">
                  <a:pos x="704" y="260"/>
                </a:cxn>
                <a:cxn ang="0">
                  <a:pos x="648" y="312"/>
                </a:cxn>
                <a:cxn ang="0">
                  <a:pos x="593" y="368"/>
                </a:cxn>
                <a:cxn ang="0">
                  <a:pos x="540" y="429"/>
                </a:cxn>
                <a:cxn ang="0">
                  <a:pos x="490" y="494"/>
                </a:cxn>
                <a:cxn ang="0">
                  <a:pos x="441" y="561"/>
                </a:cxn>
                <a:cxn ang="0">
                  <a:pos x="394" y="633"/>
                </a:cxn>
                <a:cxn ang="0">
                  <a:pos x="349" y="707"/>
                </a:cxn>
                <a:cxn ang="0">
                  <a:pos x="306" y="786"/>
                </a:cxn>
                <a:cxn ang="0">
                  <a:pos x="229" y="953"/>
                </a:cxn>
                <a:cxn ang="0">
                  <a:pos x="161" y="1130"/>
                </a:cxn>
                <a:cxn ang="0">
                  <a:pos x="105" y="1320"/>
                </a:cxn>
                <a:cxn ang="0">
                  <a:pos x="59" y="1518"/>
                </a:cxn>
                <a:cxn ang="0">
                  <a:pos x="27" y="1725"/>
                </a:cxn>
                <a:cxn ang="0">
                  <a:pos x="6" y="1940"/>
                </a:cxn>
                <a:cxn ang="0">
                  <a:pos x="0" y="2160"/>
                </a:cxn>
                <a:cxn ang="0">
                  <a:pos x="2" y="2271"/>
                </a:cxn>
                <a:cxn ang="0">
                  <a:pos x="15" y="2490"/>
                </a:cxn>
                <a:cxn ang="0">
                  <a:pos x="42" y="2700"/>
                </a:cxn>
                <a:cxn ang="0">
                  <a:pos x="82" y="2903"/>
                </a:cxn>
                <a:cxn ang="0">
                  <a:pos x="132" y="3096"/>
                </a:cxn>
                <a:cxn ang="0">
                  <a:pos x="194" y="3280"/>
                </a:cxn>
                <a:cxn ang="0">
                  <a:pos x="266" y="3453"/>
                </a:cxn>
                <a:cxn ang="0">
                  <a:pos x="327" y="3574"/>
                </a:cxn>
                <a:cxn ang="0">
                  <a:pos x="372" y="3651"/>
                </a:cxn>
                <a:cxn ang="0">
                  <a:pos x="417" y="3724"/>
                </a:cxn>
                <a:cxn ang="0">
                  <a:pos x="465" y="3793"/>
                </a:cxn>
                <a:cxn ang="0">
                  <a:pos x="515" y="3860"/>
                </a:cxn>
                <a:cxn ang="0">
                  <a:pos x="567" y="3922"/>
                </a:cxn>
                <a:cxn ang="0">
                  <a:pos x="620" y="3980"/>
                </a:cxn>
                <a:cxn ang="0">
                  <a:pos x="675" y="4034"/>
                </a:cxn>
                <a:cxn ang="0">
                  <a:pos x="733" y="4085"/>
                </a:cxn>
                <a:cxn ang="0">
                  <a:pos x="792" y="4129"/>
                </a:cxn>
                <a:cxn ang="0">
                  <a:pos x="852" y="4171"/>
                </a:cxn>
                <a:cxn ang="0">
                  <a:pos x="913" y="4208"/>
                </a:cxn>
                <a:cxn ang="0">
                  <a:pos x="977" y="4239"/>
                </a:cxn>
                <a:cxn ang="0">
                  <a:pos x="1042" y="4265"/>
                </a:cxn>
                <a:cxn ang="0">
                  <a:pos x="1107" y="4287"/>
                </a:cxn>
                <a:cxn ang="0">
                  <a:pos x="1173" y="4304"/>
                </a:cxn>
                <a:cxn ang="0">
                  <a:pos x="1241" y="4314"/>
                </a:cxn>
                <a:cxn ang="0">
                  <a:pos x="1311" y="4320"/>
                </a:cxn>
                <a:cxn ang="0">
                  <a:pos x="1345" y="0"/>
                </a:cxn>
              </a:cxnLst>
              <a:rect l="0" t="0" r="r" b="b"/>
              <a:pathLst>
                <a:path w="1345" h="4320">
                  <a:moveTo>
                    <a:pt x="1345" y="0"/>
                  </a:moveTo>
                  <a:lnTo>
                    <a:pt x="1345" y="0"/>
                  </a:lnTo>
                  <a:lnTo>
                    <a:pt x="1311" y="1"/>
                  </a:lnTo>
                  <a:lnTo>
                    <a:pt x="1275" y="3"/>
                  </a:lnTo>
                  <a:lnTo>
                    <a:pt x="1241" y="6"/>
                  </a:lnTo>
                  <a:lnTo>
                    <a:pt x="1207" y="12"/>
                  </a:lnTo>
                  <a:lnTo>
                    <a:pt x="1173" y="18"/>
                  </a:lnTo>
                  <a:lnTo>
                    <a:pt x="1141" y="25"/>
                  </a:lnTo>
                  <a:lnTo>
                    <a:pt x="1107" y="34"/>
                  </a:lnTo>
                  <a:lnTo>
                    <a:pt x="1074" y="44"/>
                  </a:lnTo>
                  <a:lnTo>
                    <a:pt x="1042" y="55"/>
                  </a:lnTo>
                  <a:lnTo>
                    <a:pt x="1009" y="68"/>
                  </a:lnTo>
                  <a:lnTo>
                    <a:pt x="977" y="81"/>
                  </a:lnTo>
                  <a:lnTo>
                    <a:pt x="946" y="98"/>
                  </a:lnTo>
                  <a:lnTo>
                    <a:pt x="913" y="114"/>
                  </a:lnTo>
                  <a:lnTo>
                    <a:pt x="882" y="132"/>
                  </a:lnTo>
                  <a:lnTo>
                    <a:pt x="852" y="149"/>
                  </a:lnTo>
                  <a:lnTo>
                    <a:pt x="821" y="170"/>
                  </a:lnTo>
                  <a:lnTo>
                    <a:pt x="792" y="191"/>
                  </a:lnTo>
                  <a:lnTo>
                    <a:pt x="762" y="213"/>
                  </a:lnTo>
                  <a:lnTo>
                    <a:pt x="733" y="237"/>
                  </a:lnTo>
                  <a:lnTo>
                    <a:pt x="704" y="260"/>
                  </a:lnTo>
                  <a:lnTo>
                    <a:pt x="675" y="287"/>
                  </a:lnTo>
                  <a:lnTo>
                    <a:pt x="648" y="312"/>
                  </a:lnTo>
                  <a:lnTo>
                    <a:pt x="620" y="340"/>
                  </a:lnTo>
                  <a:lnTo>
                    <a:pt x="593" y="368"/>
                  </a:lnTo>
                  <a:lnTo>
                    <a:pt x="567" y="398"/>
                  </a:lnTo>
                  <a:lnTo>
                    <a:pt x="540" y="429"/>
                  </a:lnTo>
                  <a:lnTo>
                    <a:pt x="515" y="462"/>
                  </a:lnTo>
                  <a:lnTo>
                    <a:pt x="490" y="494"/>
                  </a:lnTo>
                  <a:lnTo>
                    <a:pt x="465" y="527"/>
                  </a:lnTo>
                  <a:lnTo>
                    <a:pt x="441" y="561"/>
                  </a:lnTo>
                  <a:lnTo>
                    <a:pt x="417" y="596"/>
                  </a:lnTo>
                  <a:lnTo>
                    <a:pt x="394" y="633"/>
                  </a:lnTo>
                  <a:lnTo>
                    <a:pt x="372" y="670"/>
                  </a:lnTo>
                  <a:lnTo>
                    <a:pt x="349" y="707"/>
                  </a:lnTo>
                  <a:lnTo>
                    <a:pt x="327" y="747"/>
                  </a:lnTo>
                  <a:lnTo>
                    <a:pt x="306" y="786"/>
                  </a:lnTo>
                  <a:lnTo>
                    <a:pt x="266" y="868"/>
                  </a:lnTo>
                  <a:lnTo>
                    <a:pt x="229" y="953"/>
                  </a:lnTo>
                  <a:lnTo>
                    <a:pt x="194" y="1040"/>
                  </a:lnTo>
                  <a:lnTo>
                    <a:pt x="161" y="1130"/>
                  </a:lnTo>
                  <a:lnTo>
                    <a:pt x="132" y="1224"/>
                  </a:lnTo>
                  <a:lnTo>
                    <a:pt x="105" y="1320"/>
                  </a:lnTo>
                  <a:lnTo>
                    <a:pt x="82" y="1417"/>
                  </a:lnTo>
                  <a:lnTo>
                    <a:pt x="59" y="1518"/>
                  </a:lnTo>
                  <a:lnTo>
                    <a:pt x="42" y="1620"/>
                  </a:lnTo>
                  <a:lnTo>
                    <a:pt x="27" y="1725"/>
                  </a:lnTo>
                  <a:lnTo>
                    <a:pt x="15" y="1832"/>
                  </a:lnTo>
                  <a:lnTo>
                    <a:pt x="6" y="1940"/>
                  </a:lnTo>
                  <a:lnTo>
                    <a:pt x="2" y="2049"/>
                  </a:lnTo>
                  <a:lnTo>
                    <a:pt x="0" y="2160"/>
                  </a:lnTo>
                  <a:lnTo>
                    <a:pt x="0" y="2160"/>
                  </a:lnTo>
                  <a:lnTo>
                    <a:pt x="2" y="2271"/>
                  </a:lnTo>
                  <a:lnTo>
                    <a:pt x="6" y="2380"/>
                  </a:lnTo>
                  <a:lnTo>
                    <a:pt x="15" y="2490"/>
                  </a:lnTo>
                  <a:lnTo>
                    <a:pt x="27" y="2595"/>
                  </a:lnTo>
                  <a:lnTo>
                    <a:pt x="42" y="2700"/>
                  </a:lnTo>
                  <a:lnTo>
                    <a:pt x="59" y="2802"/>
                  </a:lnTo>
                  <a:lnTo>
                    <a:pt x="82" y="2903"/>
                  </a:lnTo>
                  <a:lnTo>
                    <a:pt x="105" y="3002"/>
                  </a:lnTo>
                  <a:lnTo>
                    <a:pt x="132" y="3096"/>
                  </a:lnTo>
                  <a:lnTo>
                    <a:pt x="161" y="3190"/>
                  </a:lnTo>
                  <a:lnTo>
                    <a:pt x="194" y="3280"/>
                  </a:lnTo>
                  <a:lnTo>
                    <a:pt x="229" y="3369"/>
                  </a:lnTo>
                  <a:lnTo>
                    <a:pt x="266" y="3453"/>
                  </a:lnTo>
                  <a:lnTo>
                    <a:pt x="306" y="3534"/>
                  </a:lnTo>
                  <a:lnTo>
                    <a:pt x="327" y="3574"/>
                  </a:lnTo>
                  <a:lnTo>
                    <a:pt x="349" y="3613"/>
                  </a:lnTo>
                  <a:lnTo>
                    <a:pt x="372" y="3651"/>
                  </a:lnTo>
                  <a:lnTo>
                    <a:pt x="394" y="3688"/>
                  </a:lnTo>
                  <a:lnTo>
                    <a:pt x="417" y="3724"/>
                  </a:lnTo>
                  <a:lnTo>
                    <a:pt x="441" y="3759"/>
                  </a:lnTo>
                  <a:lnTo>
                    <a:pt x="465" y="3793"/>
                  </a:lnTo>
                  <a:lnTo>
                    <a:pt x="490" y="3827"/>
                  </a:lnTo>
                  <a:lnTo>
                    <a:pt x="515" y="3860"/>
                  </a:lnTo>
                  <a:lnTo>
                    <a:pt x="540" y="3891"/>
                  </a:lnTo>
                  <a:lnTo>
                    <a:pt x="567" y="3922"/>
                  </a:lnTo>
                  <a:lnTo>
                    <a:pt x="593" y="3952"/>
                  </a:lnTo>
                  <a:lnTo>
                    <a:pt x="620" y="3980"/>
                  </a:lnTo>
                  <a:lnTo>
                    <a:pt x="648" y="4008"/>
                  </a:lnTo>
                  <a:lnTo>
                    <a:pt x="675" y="4034"/>
                  </a:lnTo>
                  <a:lnTo>
                    <a:pt x="704" y="4060"/>
                  </a:lnTo>
                  <a:lnTo>
                    <a:pt x="733" y="4085"/>
                  </a:lnTo>
                  <a:lnTo>
                    <a:pt x="762" y="4107"/>
                  </a:lnTo>
                  <a:lnTo>
                    <a:pt x="792" y="4129"/>
                  </a:lnTo>
                  <a:lnTo>
                    <a:pt x="821" y="4151"/>
                  </a:lnTo>
                  <a:lnTo>
                    <a:pt x="852" y="4171"/>
                  </a:lnTo>
                  <a:lnTo>
                    <a:pt x="882" y="4190"/>
                  </a:lnTo>
                  <a:lnTo>
                    <a:pt x="913" y="4208"/>
                  </a:lnTo>
                  <a:lnTo>
                    <a:pt x="946" y="4224"/>
                  </a:lnTo>
                  <a:lnTo>
                    <a:pt x="977" y="4239"/>
                  </a:lnTo>
                  <a:lnTo>
                    <a:pt x="1009" y="4252"/>
                  </a:lnTo>
                  <a:lnTo>
                    <a:pt x="1042" y="4265"/>
                  </a:lnTo>
                  <a:lnTo>
                    <a:pt x="1074" y="4277"/>
                  </a:lnTo>
                  <a:lnTo>
                    <a:pt x="1107" y="4287"/>
                  </a:lnTo>
                  <a:lnTo>
                    <a:pt x="1141" y="4296"/>
                  </a:lnTo>
                  <a:lnTo>
                    <a:pt x="1173" y="4304"/>
                  </a:lnTo>
                  <a:lnTo>
                    <a:pt x="1207" y="4310"/>
                  </a:lnTo>
                  <a:lnTo>
                    <a:pt x="1241" y="4314"/>
                  </a:lnTo>
                  <a:lnTo>
                    <a:pt x="1275" y="4317"/>
                  </a:lnTo>
                  <a:lnTo>
                    <a:pt x="1311" y="4320"/>
                  </a:lnTo>
                  <a:lnTo>
                    <a:pt x="1345" y="4320"/>
                  </a:lnTo>
                  <a:lnTo>
                    <a:pt x="1345" y="0"/>
                  </a:lnTo>
                  <a:close/>
                </a:path>
              </a:pathLst>
            </a:custGeom>
            <a:gradFill rotWithShape="0">
              <a:gsLst>
                <a:gs pos="0">
                  <a:srgbClr val="061F4C"/>
                </a:gs>
                <a:gs pos="100000">
                  <a:srgbClr val="061F4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572000" y="1051454"/>
              <a:ext cx="2209800" cy="4419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320"/>
                </a:cxn>
                <a:cxn ang="0">
                  <a:pos x="111" y="4317"/>
                </a:cxn>
                <a:cxn ang="0">
                  <a:pos x="275" y="4304"/>
                </a:cxn>
                <a:cxn ang="0">
                  <a:pos x="436" y="4277"/>
                </a:cxn>
                <a:cxn ang="0">
                  <a:pos x="592" y="4239"/>
                </a:cxn>
                <a:cxn ang="0">
                  <a:pos x="743" y="4190"/>
                </a:cxn>
                <a:cxn ang="0">
                  <a:pos x="889" y="4129"/>
                </a:cxn>
                <a:cxn ang="0">
                  <a:pos x="1030" y="4060"/>
                </a:cxn>
                <a:cxn ang="0">
                  <a:pos x="1164" y="3980"/>
                </a:cxn>
                <a:cxn ang="0">
                  <a:pos x="1293" y="3891"/>
                </a:cxn>
                <a:cxn ang="0">
                  <a:pos x="1414" y="3793"/>
                </a:cxn>
                <a:cxn ang="0">
                  <a:pos x="1528" y="3688"/>
                </a:cxn>
                <a:cxn ang="0">
                  <a:pos x="1633" y="3574"/>
                </a:cxn>
                <a:cxn ang="0">
                  <a:pos x="1731" y="3453"/>
                </a:cxn>
                <a:cxn ang="0">
                  <a:pos x="1820" y="3324"/>
                </a:cxn>
                <a:cxn ang="0">
                  <a:pos x="1900" y="3190"/>
                </a:cxn>
                <a:cxn ang="0">
                  <a:pos x="1969" y="3049"/>
                </a:cxn>
                <a:cxn ang="0">
                  <a:pos x="2030" y="2903"/>
                </a:cxn>
                <a:cxn ang="0">
                  <a:pos x="2079" y="2752"/>
                </a:cxn>
                <a:cxn ang="0">
                  <a:pos x="2117" y="2595"/>
                </a:cxn>
                <a:cxn ang="0">
                  <a:pos x="2144" y="2435"/>
                </a:cxn>
                <a:cxn ang="0">
                  <a:pos x="2159" y="2271"/>
                </a:cxn>
                <a:cxn ang="0">
                  <a:pos x="2160" y="2160"/>
                </a:cxn>
                <a:cxn ang="0">
                  <a:pos x="2154" y="1994"/>
                </a:cxn>
                <a:cxn ang="0">
                  <a:pos x="2136" y="1832"/>
                </a:cxn>
                <a:cxn ang="0">
                  <a:pos x="2105" y="1672"/>
                </a:cxn>
                <a:cxn ang="0">
                  <a:pos x="2064" y="1518"/>
                </a:cxn>
                <a:cxn ang="0">
                  <a:pos x="2011" y="1368"/>
                </a:cxn>
                <a:cxn ang="0">
                  <a:pos x="1947" y="1224"/>
                </a:cxn>
                <a:cxn ang="0">
                  <a:pos x="1874" y="1084"/>
                </a:cxn>
                <a:cxn ang="0">
                  <a:pos x="1792" y="953"/>
                </a:cxn>
                <a:cxn ang="0">
                  <a:pos x="1700" y="827"/>
                </a:cxn>
                <a:cxn ang="0">
                  <a:pos x="1599" y="707"/>
                </a:cxn>
                <a:cxn ang="0">
                  <a:pos x="1491" y="596"/>
                </a:cxn>
                <a:cxn ang="0">
                  <a:pos x="1374" y="493"/>
                </a:cxn>
                <a:cxn ang="0">
                  <a:pos x="1252" y="398"/>
                </a:cxn>
                <a:cxn ang="0">
                  <a:pos x="1120" y="312"/>
                </a:cxn>
                <a:cxn ang="0">
                  <a:pos x="984" y="237"/>
                </a:cxn>
                <a:cxn ang="0">
                  <a:pos x="842" y="170"/>
                </a:cxn>
                <a:cxn ang="0">
                  <a:pos x="694" y="114"/>
                </a:cxn>
                <a:cxn ang="0">
                  <a:pos x="540" y="68"/>
                </a:cxn>
                <a:cxn ang="0">
                  <a:pos x="383" y="34"/>
                </a:cxn>
                <a:cxn ang="0">
                  <a:pos x="222" y="12"/>
                </a:cxn>
                <a:cxn ang="0">
                  <a:pos x="56" y="1"/>
                </a:cxn>
              </a:cxnLst>
              <a:rect l="0" t="0" r="r" b="b"/>
              <a:pathLst>
                <a:path w="2160" h="432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56" y="4320"/>
                  </a:lnTo>
                  <a:lnTo>
                    <a:pt x="111" y="4317"/>
                  </a:lnTo>
                  <a:lnTo>
                    <a:pt x="167" y="4314"/>
                  </a:lnTo>
                  <a:lnTo>
                    <a:pt x="222" y="4310"/>
                  </a:lnTo>
                  <a:lnTo>
                    <a:pt x="275" y="4304"/>
                  </a:lnTo>
                  <a:lnTo>
                    <a:pt x="330" y="4296"/>
                  </a:lnTo>
                  <a:lnTo>
                    <a:pt x="383" y="4287"/>
                  </a:lnTo>
                  <a:lnTo>
                    <a:pt x="436" y="4277"/>
                  </a:lnTo>
                  <a:lnTo>
                    <a:pt x="488" y="4265"/>
                  </a:lnTo>
                  <a:lnTo>
                    <a:pt x="540" y="4252"/>
                  </a:lnTo>
                  <a:lnTo>
                    <a:pt x="592" y="4239"/>
                  </a:lnTo>
                  <a:lnTo>
                    <a:pt x="644" y="4224"/>
                  </a:lnTo>
                  <a:lnTo>
                    <a:pt x="694" y="4208"/>
                  </a:lnTo>
                  <a:lnTo>
                    <a:pt x="743" y="4190"/>
                  </a:lnTo>
                  <a:lnTo>
                    <a:pt x="793" y="4171"/>
                  </a:lnTo>
                  <a:lnTo>
                    <a:pt x="842" y="4151"/>
                  </a:lnTo>
                  <a:lnTo>
                    <a:pt x="889" y="4129"/>
                  </a:lnTo>
                  <a:lnTo>
                    <a:pt x="936" y="4107"/>
                  </a:lnTo>
                  <a:lnTo>
                    <a:pt x="984" y="4085"/>
                  </a:lnTo>
                  <a:lnTo>
                    <a:pt x="1030" y="4060"/>
                  </a:lnTo>
                  <a:lnTo>
                    <a:pt x="1076" y="4034"/>
                  </a:lnTo>
                  <a:lnTo>
                    <a:pt x="1120" y="4008"/>
                  </a:lnTo>
                  <a:lnTo>
                    <a:pt x="1164" y="3980"/>
                  </a:lnTo>
                  <a:lnTo>
                    <a:pt x="1209" y="3952"/>
                  </a:lnTo>
                  <a:lnTo>
                    <a:pt x="1252" y="3922"/>
                  </a:lnTo>
                  <a:lnTo>
                    <a:pt x="1293" y="3891"/>
                  </a:lnTo>
                  <a:lnTo>
                    <a:pt x="1334" y="3860"/>
                  </a:lnTo>
                  <a:lnTo>
                    <a:pt x="1374" y="3827"/>
                  </a:lnTo>
                  <a:lnTo>
                    <a:pt x="1414" y="3793"/>
                  </a:lnTo>
                  <a:lnTo>
                    <a:pt x="1453" y="3759"/>
                  </a:lnTo>
                  <a:lnTo>
                    <a:pt x="1491" y="3724"/>
                  </a:lnTo>
                  <a:lnTo>
                    <a:pt x="1528" y="3688"/>
                  </a:lnTo>
                  <a:lnTo>
                    <a:pt x="1564" y="3651"/>
                  </a:lnTo>
                  <a:lnTo>
                    <a:pt x="1599" y="3613"/>
                  </a:lnTo>
                  <a:lnTo>
                    <a:pt x="1633" y="3574"/>
                  </a:lnTo>
                  <a:lnTo>
                    <a:pt x="1667" y="3534"/>
                  </a:lnTo>
                  <a:lnTo>
                    <a:pt x="1700" y="3494"/>
                  </a:lnTo>
                  <a:lnTo>
                    <a:pt x="1731" y="3453"/>
                  </a:lnTo>
                  <a:lnTo>
                    <a:pt x="1762" y="3410"/>
                  </a:lnTo>
                  <a:lnTo>
                    <a:pt x="1792" y="3369"/>
                  </a:lnTo>
                  <a:lnTo>
                    <a:pt x="1820" y="3324"/>
                  </a:lnTo>
                  <a:lnTo>
                    <a:pt x="1848" y="3280"/>
                  </a:lnTo>
                  <a:lnTo>
                    <a:pt x="1874" y="3236"/>
                  </a:lnTo>
                  <a:lnTo>
                    <a:pt x="1900" y="3190"/>
                  </a:lnTo>
                  <a:lnTo>
                    <a:pt x="1925" y="3144"/>
                  </a:lnTo>
                  <a:lnTo>
                    <a:pt x="1947" y="3096"/>
                  </a:lnTo>
                  <a:lnTo>
                    <a:pt x="1969" y="3049"/>
                  </a:lnTo>
                  <a:lnTo>
                    <a:pt x="1991" y="3002"/>
                  </a:lnTo>
                  <a:lnTo>
                    <a:pt x="2011" y="2953"/>
                  </a:lnTo>
                  <a:lnTo>
                    <a:pt x="2030" y="2903"/>
                  </a:lnTo>
                  <a:lnTo>
                    <a:pt x="2048" y="2854"/>
                  </a:lnTo>
                  <a:lnTo>
                    <a:pt x="2064" y="2802"/>
                  </a:lnTo>
                  <a:lnTo>
                    <a:pt x="2079" y="2752"/>
                  </a:lnTo>
                  <a:lnTo>
                    <a:pt x="2092" y="2700"/>
                  </a:lnTo>
                  <a:lnTo>
                    <a:pt x="2105" y="2648"/>
                  </a:lnTo>
                  <a:lnTo>
                    <a:pt x="2117" y="2595"/>
                  </a:lnTo>
                  <a:lnTo>
                    <a:pt x="2127" y="2543"/>
                  </a:lnTo>
                  <a:lnTo>
                    <a:pt x="2136" y="2490"/>
                  </a:lnTo>
                  <a:lnTo>
                    <a:pt x="2144" y="2435"/>
                  </a:lnTo>
                  <a:lnTo>
                    <a:pt x="2150" y="2380"/>
                  </a:lnTo>
                  <a:lnTo>
                    <a:pt x="2154" y="2327"/>
                  </a:lnTo>
                  <a:lnTo>
                    <a:pt x="2159" y="2271"/>
                  </a:lnTo>
                  <a:lnTo>
                    <a:pt x="2160" y="2216"/>
                  </a:lnTo>
                  <a:lnTo>
                    <a:pt x="2160" y="2160"/>
                  </a:lnTo>
                  <a:lnTo>
                    <a:pt x="2160" y="2160"/>
                  </a:lnTo>
                  <a:lnTo>
                    <a:pt x="2160" y="2105"/>
                  </a:lnTo>
                  <a:lnTo>
                    <a:pt x="2159" y="2049"/>
                  </a:lnTo>
                  <a:lnTo>
                    <a:pt x="2154" y="1994"/>
                  </a:lnTo>
                  <a:lnTo>
                    <a:pt x="2150" y="1940"/>
                  </a:lnTo>
                  <a:lnTo>
                    <a:pt x="2144" y="1885"/>
                  </a:lnTo>
                  <a:lnTo>
                    <a:pt x="2136" y="1832"/>
                  </a:lnTo>
                  <a:lnTo>
                    <a:pt x="2127" y="1778"/>
                  </a:lnTo>
                  <a:lnTo>
                    <a:pt x="2117" y="1725"/>
                  </a:lnTo>
                  <a:lnTo>
                    <a:pt x="2105" y="1672"/>
                  </a:lnTo>
                  <a:lnTo>
                    <a:pt x="2092" y="1620"/>
                  </a:lnTo>
                  <a:lnTo>
                    <a:pt x="2079" y="1568"/>
                  </a:lnTo>
                  <a:lnTo>
                    <a:pt x="2064" y="1518"/>
                  </a:lnTo>
                  <a:lnTo>
                    <a:pt x="2048" y="1468"/>
                  </a:lnTo>
                  <a:lnTo>
                    <a:pt x="2030" y="1417"/>
                  </a:lnTo>
                  <a:lnTo>
                    <a:pt x="2011" y="1368"/>
                  </a:lnTo>
                  <a:lnTo>
                    <a:pt x="1991" y="1320"/>
                  </a:lnTo>
                  <a:lnTo>
                    <a:pt x="1969" y="1271"/>
                  </a:lnTo>
                  <a:lnTo>
                    <a:pt x="1947" y="1224"/>
                  </a:lnTo>
                  <a:lnTo>
                    <a:pt x="1925" y="1176"/>
                  </a:lnTo>
                  <a:lnTo>
                    <a:pt x="1900" y="1130"/>
                  </a:lnTo>
                  <a:lnTo>
                    <a:pt x="1874" y="1084"/>
                  </a:lnTo>
                  <a:lnTo>
                    <a:pt x="1848" y="1040"/>
                  </a:lnTo>
                  <a:lnTo>
                    <a:pt x="1820" y="996"/>
                  </a:lnTo>
                  <a:lnTo>
                    <a:pt x="1792" y="953"/>
                  </a:lnTo>
                  <a:lnTo>
                    <a:pt x="1762" y="910"/>
                  </a:lnTo>
                  <a:lnTo>
                    <a:pt x="1731" y="868"/>
                  </a:lnTo>
                  <a:lnTo>
                    <a:pt x="1700" y="827"/>
                  </a:lnTo>
                  <a:lnTo>
                    <a:pt x="1667" y="786"/>
                  </a:lnTo>
                  <a:lnTo>
                    <a:pt x="1633" y="747"/>
                  </a:lnTo>
                  <a:lnTo>
                    <a:pt x="1599" y="707"/>
                  </a:lnTo>
                  <a:lnTo>
                    <a:pt x="1564" y="670"/>
                  </a:lnTo>
                  <a:lnTo>
                    <a:pt x="1528" y="633"/>
                  </a:lnTo>
                  <a:lnTo>
                    <a:pt x="1491" y="596"/>
                  </a:lnTo>
                  <a:lnTo>
                    <a:pt x="1453" y="561"/>
                  </a:lnTo>
                  <a:lnTo>
                    <a:pt x="1414" y="527"/>
                  </a:lnTo>
                  <a:lnTo>
                    <a:pt x="1374" y="493"/>
                  </a:lnTo>
                  <a:lnTo>
                    <a:pt x="1334" y="460"/>
                  </a:lnTo>
                  <a:lnTo>
                    <a:pt x="1293" y="429"/>
                  </a:lnTo>
                  <a:lnTo>
                    <a:pt x="1252" y="398"/>
                  </a:lnTo>
                  <a:lnTo>
                    <a:pt x="1209" y="368"/>
                  </a:lnTo>
                  <a:lnTo>
                    <a:pt x="1164" y="340"/>
                  </a:lnTo>
                  <a:lnTo>
                    <a:pt x="1120" y="312"/>
                  </a:lnTo>
                  <a:lnTo>
                    <a:pt x="1076" y="287"/>
                  </a:lnTo>
                  <a:lnTo>
                    <a:pt x="1030" y="260"/>
                  </a:lnTo>
                  <a:lnTo>
                    <a:pt x="984" y="237"/>
                  </a:lnTo>
                  <a:lnTo>
                    <a:pt x="936" y="213"/>
                  </a:lnTo>
                  <a:lnTo>
                    <a:pt x="889" y="191"/>
                  </a:lnTo>
                  <a:lnTo>
                    <a:pt x="842" y="170"/>
                  </a:lnTo>
                  <a:lnTo>
                    <a:pt x="793" y="149"/>
                  </a:lnTo>
                  <a:lnTo>
                    <a:pt x="743" y="132"/>
                  </a:lnTo>
                  <a:lnTo>
                    <a:pt x="694" y="114"/>
                  </a:lnTo>
                  <a:lnTo>
                    <a:pt x="644" y="98"/>
                  </a:lnTo>
                  <a:lnTo>
                    <a:pt x="592" y="81"/>
                  </a:lnTo>
                  <a:lnTo>
                    <a:pt x="540" y="68"/>
                  </a:lnTo>
                  <a:lnTo>
                    <a:pt x="488" y="55"/>
                  </a:lnTo>
                  <a:lnTo>
                    <a:pt x="436" y="44"/>
                  </a:lnTo>
                  <a:lnTo>
                    <a:pt x="383" y="34"/>
                  </a:lnTo>
                  <a:lnTo>
                    <a:pt x="330" y="25"/>
                  </a:lnTo>
                  <a:lnTo>
                    <a:pt x="275" y="18"/>
                  </a:lnTo>
                  <a:lnTo>
                    <a:pt x="222" y="12"/>
                  </a:lnTo>
                  <a:lnTo>
                    <a:pt x="167" y="6"/>
                  </a:lnTo>
                  <a:lnTo>
                    <a:pt x="111" y="3"/>
                  </a:lnTo>
                  <a:lnTo>
                    <a:pt x="56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61F4C"/>
                </a:gs>
                <a:gs pos="100000">
                  <a:srgbClr val="061F4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2186305" y="1691746"/>
            <a:ext cx="3540796" cy="4388908"/>
            <a:chOff x="3227705" y="1066800"/>
            <a:chExt cx="3540796" cy="4388908"/>
          </a:xfrm>
        </p:grpSpPr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3227705" y="1069869"/>
              <a:ext cx="1344295" cy="4385839"/>
            </a:xfrm>
            <a:custGeom>
              <a:avLst/>
              <a:gdLst/>
              <a:ahLst/>
              <a:cxnLst>
                <a:cxn ang="0">
                  <a:pos x="1314" y="0"/>
                </a:cxn>
                <a:cxn ang="0">
                  <a:pos x="1246" y="3"/>
                </a:cxn>
                <a:cxn ang="0">
                  <a:pos x="1179" y="12"/>
                </a:cxn>
                <a:cxn ang="0">
                  <a:pos x="1114" y="25"/>
                </a:cxn>
                <a:cxn ang="0">
                  <a:pos x="1049" y="44"/>
                </a:cxn>
                <a:cxn ang="0">
                  <a:pos x="986" y="68"/>
                </a:cxn>
                <a:cxn ang="0">
                  <a:pos x="923" y="96"/>
                </a:cxn>
                <a:cxn ang="0">
                  <a:pos x="861" y="130"/>
                </a:cxn>
                <a:cxn ang="0">
                  <a:pos x="802" y="168"/>
                </a:cxn>
                <a:cxn ang="0">
                  <a:pos x="744" y="211"/>
                </a:cxn>
                <a:cxn ang="0">
                  <a:pos x="688" y="259"/>
                </a:cxn>
                <a:cxn ang="0">
                  <a:pos x="632" y="310"/>
                </a:cxn>
                <a:cxn ang="0">
                  <a:pos x="579" y="367"/>
                </a:cxn>
                <a:cxn ang="0">
                  <a:pos x="527" y="426"/>
                </a:cxn>
                <a:cxn ang="0">
                  <a:pos x="478" y="489"/>
                </a:cxn>
                <a:cxn ang="0">
                  <a:pos x="431" y="558"/>
                </a:cxn>
                <a:cxn ang="0">
                  <a:pos x="385" y="629"/>
                </a:cxn>
                <a:cxn ang="0">
                  <a:pos x="341" y="702"/>
                </a:cxn>
                <a:cxn ang="0">
                  <a:pos x="261" y="861"/>
                </a:cxn>
                <a:cxn ang="0">
                  <a:pos x="190" y="1032"/>
                </a:cxn>
                <a:cxn ang="0">
                  <a:pos x="129" y="1214"/>
                </a:cxn>
                <a:cxn ang="0">
                  <a:pos x="80" y="1407"/>
                </a:cxn>
                <a:cxn ang="0">
                  <a:pos x="42" y="1608"/>
                </a:cxn>
                <a:cxn ang="0">
                  <a:pos x="15" y="1818"/>
                </a:cxn>
                <a:cxn ang="0">
                  <a:pos x="2" y="2034"/>
                </a:cxn>
                <a:cxn ang="0">
                  <a:pos x="0" y="2143"/>
                </a:cxn>
                <a:cxn ang="0">
                  <a:pos x="6" y="2362"/>
                </a:cxn>
                <a:cxn ang="0">
                  <a:pos x="27" y="2575"/>
                </a:cxn>
                <a:cxn ang="0">
                  <a:pos x="59" y="2781"/>
                </a:cxn>
                <a:cxn ang="0">
                  <a:pos x="102" y="2978"/>
                </a:cxn>
                <a:cxn ang="0">
                  <a:pos x="159" y="3166"/>
                </a:cxn>
                <a:cxn ang="0">
                  <a:pos x="224" y="3342"/>
                </a:cxn>
                <a:cxn ang="0">
                  <a:pos x="299" y="3508"/>
                </a:cxn>
                <a:cxn ang="0">
                  <a:pos x="363" y="3623"/>
                </a:cxn>
                <a:cxn ang="0">
                  <a:pos x="407" y="3695"/>
                </a:cxn>
                <a:cxn ang="0">
                  <a:pos x="454" y="3765"/>
                </a:cxn>
                <a:cxn ang="0">
                  <a:pos x="502" y="3830"/>
                </a:cxn>
                <a:cxn ang="0">
                  <a:pos x="554" y="3892"/>
                </a:cxn>
                <a:cxn ang="0">
                  <a:pos x="605" y="3950"/>
                </a:cxn>
                <a:cxn ang="0">
                  <a:pos x="660" y="4003"/>
                </a:cxn>
                <a:cxn ang="0">
                  <a:pos x="716" y="4053"/>
                </a:cxn>
                <a:cxn ang="0">
                  <a:pos x="773" y="4098"/>
                </a:cxn>
                <a:cxn ang="0">
                  <a:pos x="832" y="4139"/>
                </a:cxn>
                <a:cxn ang="0">
                  <a:pos x="892" y="4175"/>
                </a:cxn>
                <a:cxn ang="0">
                  <a:pos x="954" y="4206"/>
                </a:cxn>
                <a:cxn ang="0">
                  <a:pos x="1017" y="4232"/>
                </a:cxn>
                <a:cxn ang="0">
                  <a:pos x="1082" y="4255"/>
                </a:cxn>
                <a:cxn ang="0">
                  <a:pos x="1147" y="4271"/>
                </a:cxn>
                <a:cxn ang="0">
                  <a:pos x="1213" y="4281"/>
                </a:cxn>
                <a:cxn ang="0">
                  <a:pos x="1280" y="4287"/>
                </a:cxn>
                <a:cxn ang="0">
                  <a:pos x="1314" y="0"/>
                </a:cxn>
              </a:cxnLst>
              <a:rect l="0" t="0" r="r" b="b"/>
              <a:pathLst>
                <a:path w="1314" h="4287">
                  <a:moveTo>
                    <a:pt x="1314" y="0"/>
                  </a:moveTo>
                  <a:lnTo>
                    <a:pt x="1314" y="0"/>
                  </a:lnTo>
                  <a:lnTo>
                    <a:pt x="1280" y="1"/>
                  </a:lnTo>
                  <a:lnTo>
                    <a:pt x="1246" y="3"/>
                  </a:lnTo>
                  <a:lnTo>
                    <a:pt x="1213" y="7"/>
                  </a:lnTo>
                  <a:lnTo>
                    <a:pt x="1179" y="12"/>
                  </a:lnTo>
                  <a:lnTo>
                    <a:pt x="1147" y="18"/>
                  </a:lnTo>
                  <a:lnTo>
                    <a:pt x="1114" y="25"/>
                  </a:lnTo>
                  <a:lnTo>
                    <a:pt x="1082" y="34"/>
                  </a:lnTo>
                  <a:lnTo>
                    <a:pt x="1049" y="44"/>
                  </a:lnTo>
                  <a:lnTo>
                    <a:pt x="1017" y="54"/>
                  </a:lnTo>
                  <a:lnTo>
                    <a:pt x="986" y="68"/>
                  </a:lnTo>
                  <a:lnTo>
                    <a:pt x="954" y="81"/>
                  </a:lnTo>
                  <a:lnTo>
                    <a:pt x="923" y="96"/>
                  </a:lnTo>
                  <a:lnTo>
                    <a:pt x="892" y="112"/>
                  </a:lnTo>
                  <a:lnTo>
                    <a:pt x="861" y="130"/>
                  </a:lnTo>
                  <a:lnTo>
                    <a:pt x="832" y="149"/>
                  </a:lnTo>
                  <a:lnTo>
                    <a:pt x="802" y="168"/>
                  </a:lnTo>
                  <a:lnTo>
                    <a:pt x="773" y="189"/>
                  </a:lnTo>
                  <a:lnTo>
                    <a:pt x="744" y="211"/>
                  </a:lnTo>
                  <a:lnTo>
                    <a:pt x="716" y="235"/>
                  </a:lnTo>
                  <a:lnTo>
                    <a:pt x="688" y="259"/>
                  </a:lnTo>
                  <a:lnTo>
                    <a:pt x="660" y="284"/>
                  </a:lnTo>
                  <a:lnTo>
                    <a:pt x="632" y="310"/>
                  </a:lnTo>
                  <a:lnTo>
                    <a:pt x="605" y="339"/>
                  </a:lnTo>
                  <a:lnTo>
                    <a:pt x="579" y="367"/>
                  </a:lnTo>
                  <a:lnTo>
                    <a:pt x="554" y="396"/>
                  </a:lnTo>
                  <a:lnTo>
                    <a:pt x="527" y="426"/>
                  </a:lnTo>
                  <a:lnTo>
                    <a:pt x="502" y="457"/>
                  </a:lnTo>
                  <a:lnTo>
                    <a:pt x="478" y="489"/>
                  </a:lnTo>
                  <a:lnTo>
                    <a:pt x="454" y="523"/>
                  </a:lnTo>
                  <a:lnTo>
                    <a:pt x="431" y="558"/>
                  </a:lnTo>
                  <a:lnTo>
                    <a:pt x="407" y="592"/>
                  </a:lnTo>
                  <a:lnTo>
                    <a:pt x="385" y="629"/>
                  </a:lnTo>
                  <a:lnTo>
                    <a:pt x="363" y="666"/>
                  </a:lnTo>
                  <a:lnTo>
                    <a:pt x="341" y="702"/>
                  </a:lnTo>
                  <a:lnTo>
                    <a:pt x="299" y="781"/>
                  </a:lnTo>
                  <a:lnTo>
                    <a:pt x="261" y="861"/>
                  </a:lnTo>
                  <a:lnTo>
                    <a:pt x="224" y="945"/>
                  </a:lnTo>
                  <a:lnTo>
                    <a:pt x="190" y="1032"/>
                  </a:lnTo>
                  <a:lnTo>
                    <a:pt x="159" y="1123"/>
                  </a:lnTo>
                  <a:lnTo>
                    <a:pt x="129" y="1214"/>
                  </a:lnTo>
                  <a:lnTo>
                    <a:pt x="102" y="1309"/>
                  </a:lnTo>
                  <a:lnTo>
                    <a:pt x="80" y="1407"/>
                  </a:lnTo>
                  <a:lnTo>
                    <a:pt x="59" y="1506"/>
                  </a:lnTo>
                  <a:lnTo>
                    <a:pt x="42" y="1608"/>
                  </a:lnTo>
                  <a:lnTo>
                    <a:pt x="27" y="1711"/>
                  </a:lnTo>
                  <a:lnTo>
                    <a:pt x="15" y="1818"/>
                  </a:lnTo>
                  <a:lnTo>
                    <a:pt x="6" y="1925"/>
                  </a:lnTo>
                  <a:lnTo>
                    <a:pt x="2" y="2034"/>
                  </a:lnTo>
                  <a:lnTo>
                    <a:pt x="0" y="2143"/>
                  </a:lnTo>
                  <a:lnTo>
                    <a:pt x="0" y="2143"/>
                  </a:lnTo>
                  <a:lnTo>
                    <a:pt x="2" y="2254"/>
                  </a:lnTo>
                  <a:lnTo>
                    <a:pt x="6" y="2362"/>
                  </a:lnTo>
                  <a:lnTo>
                    <a:pt x="15" y="2470"/>
                  </a:lnTo>
                  <a:lnTo>
                    <a:pt x="27" y="2575"/>
                  </a:lnTo>
                  <a:lnTo>
                    <a:pt x="42" y="2679"/>
                  </a:lnTo>
                  <a:lnTo>
                    <a:pt x="59" y="2781"/>
                  </a:lnTo>
                  <a:lnTo>
                    <a:pt x="80" y="2880"/>
                  </a:lnTo>
                  <a:lnTo>
                    <a:pt x="102" y="2978"/>
                  </a:lnTo>
                  <a:lnTo>
                    <a:pt x="129" y="3073"/>
                  </a:lnTo>
                  <a:lnTo>
                    <a:pt x="159" y="3166"/>
                  </a:lnTo>
                  <a:lnTo>
                    <a:pt x="190" y="3256"/>
                  </a:lnTo>
                  <a:lnTo>
                    <a:pt x="224" y="3342"/>
                  </a:lnTo>
                  <a:lnTo>
                    <a:pt x="261" y="3426"/>
                  </a:lnTo>
                  <a:lnTo>
                    <a:pt x="299" y="3508"/>
                  </a:lnTo>
                  <a:lnTo>
                    <a:pt x="341" y="3584"/>
                  </a:lnTo>
                  <a:lnTo>
                    <a:pt x="363" y="3623"/>
                  </a:lnTo>
                  <a:lnTo>
                    <a:pt x="385" y="3660"/>
                  </a:lnTo>
                  <a:lnTo>
                    <a:pt x="407" y="3695"/>
                  </a:lnTo>
                  <a:lnTo>
                    <a:pt x="431" y="3731"/>
                  </a:lnTo>
                  <a:lnTo>
                    <a:pt x="454" y="3765"/>
                  </a:lnTo>
                  <a:lnTo>
                    <a:pt x="478" y="3798"/>
                  </a:lnTo>
                  <a:lnTo>
                    <a:pt x="502" y="3830"/>
                  </a:lnTo>
                  <a:lnTo>
                    <a:pt x="527" y="3861"/>
                  </a:lnTo>
                  <a:lnTo>
                    <a:pt x="554" y="3892"/>
                  </a:lnTo>
                  <a:lnTo>
                    <a:pt x="579" y="3922"/>
                  </a:lnTo>
                  <a:lnTo>
                    <a:pt x="605" y="3950"/>
                  </a:lnTo>
                  <a:lnTo>
                    <a:pt x="632" y="3977"/>
                  </a:lnTo>
                  <a:lnTo>
                    <a:pt x="660" y="4003"/>
                  </a:lnTo>
                  <a:lnTo>
                    <a:pt x="688" y="4028"/>
                  </a:lnTo>
                  <a:lnTo>
                    <a:pt x="716" y="4053"/>
                  </a:lnTo>
                  <a:lnTo>
                    <a:pt x="744" y="4076"/>
                  </a:lnTo>
                  <a:lnTo>
                    <a:pt x="773" y="4098"/>
                  </a:lnTo>
                  <a:lnTo>
                    <a:pt x="802" y="4119"/>
                  </a:lnTo>
                  <a:lnTo>
                    <a:pt x="832" y="4139"/>
                  </a:lnTo>
                  <a:lnTo>
                    <a:pt x="861" y="4157"/>
                  </a:lnTo>
                  <a:lnTo>
                    <a:pt x="892" y="4175"/>
                  </a:lnTo>
                  <a:lnTo>
                    <a:pt x="923" y="4191"/>
                  </a:lnTo>
                  <a:lnTo>
                    <a:pt x="954" y="4206"/>
                  </a:lnTo>
                  <a:lnTo>
                    <a:pt x="986" y="4221"/>
                  </a:lnTo>
                  <a:lnTo>
                    <a:pt x="1017" y="4232"/>
                  </a:lnTo>
                  <a:lnTo>
                    <a:pt x="1049" y="4244"/>
                  </a:lnTo>
                  <a:lnTo>
                    <a:pt x="1082" y="4255"/>
                  </a:lnTo>
                  <a:lnTo>
                    <a:pt x="1114" y="4264"/>
                  </a:lnTo>
                  <a:lnTo>
                    <a:pt x="1147" y="4271"/>
                  </a:lnTo>
                  <a:lnTo>
                    <a:pt x="1179" y="4277"/>
                  </a:lnTo>
                  <a:lnTo>
                    <a:pt x="1213" y="4281"/>
                  </a:lnTo>
                  <a:lnTo>
                    <a:pt x="1246" y="4284"/>
                  </a:lnTo>
                  <a:lnTo>
                    <a:pt x="1280" y="4287"/>
                  </a:lnTo>
                  <a:lnTo>
                    <a:pt x="1314" y="4287"/>
                  </a:lnTo>
                  <a:lnTo>
                    <a:pt x="1314" y="0"/>
                  </a:lnTo>
                  <a:close/>
                </a:path>
              </a:pathLst>
            </a:custGeom>
            <a:gradFill rotWithShape="0">
              <a:gsLst>
                <a:gs pos="0">
                  <a:srgbClr val="1F497D"/>
                </a:gs>
                <a:gs pos="100000">
                  <a:srgbClr val="1C3758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4572000" y="1066800"/>
              <a:ext cx="2196501" cy="43889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90"/>
                </a:cxn>
                <a:cxn ang="0">
                  <a:pos x="111" y="4287"/>
                </a:cxn>
                <a:cxn ang="0">
                  <a:pos x="274" y="4274"/>
                </a:cxn>
                <a:cxn ang="0">
                  <a:pos x="433" y="4247"/>
                </a:cxn>
                <a:cxn ang="0">
                  <a:pos x="587" y="4209"/>
                </a:cxn>
                <a:cxn ang="0">
                  <a:pos x="738" y="4160"/>
                </a:cxn>
                <a:cxn ang="0">
                  <a:pos x="883" y="4101"/>
                </a:cxn>
                <a:cxn ang="0">
                  <a:pos x="1024" y="4031"/>
                </a:cxn>
                <a:cxn ang="0">
                  <a:pos x="1157" y="3953"/>
                </a:cxn>
                <a:cxn ang="0">
                  <a:pos x="1284" y="3864"/>
                </a:cxn>
                <a:cxn ang="0">
                  <a:pos x="1404" y="3768"/>
                </a:cxn>
                <a:cxn ang="0">
                  <a:pos x="1518" y="3663"/>
                </a:cxn>
                <a:cxn ang="0">
                  <a:pos x="1623" y="3549"/>
                </a:cxn>
                <a:cxn ang="0">
                  <a:pos x="1719" y="3429"/>
                </a:cxn>
                <a:cxn ang="0">
                  <a:pos x="1808" y="3302"/>
                </a:cxn>
                <a:cxn ang="0">
                  <a:pos x="1888" y="3167"/>
                </a:cxn>
                <a:cxn ang="0">
                  <a:pos x="1956" y="3028"/>
                </a:cxn>
                <a:cxn ang="0">
                  <a:pos x="2016" y="2883"/>
                </a:cxn>
                <a:cxn ang="0">
                  <a:pos x="2065" y="2732"/>
                </a:cxn>
                <a:cxn ang="0">
                  <a:pos x="2102" y="2577"/>
                </a:cxn>
                <a:cxn ang="0">
                  <a:pos x="2129" y="2419"/>
                </a:cxn>
                <a:cxn ang="0">
                  <a:pos x="2144" y="2256"/>
                </a:cxn>
                <a:cxn ang="0">
                  <a:pos x="2147" y="2145"/>
                </a:cxn>
                <a:cxn ang="0">
                  <a:pos x="2139" y="1981"/>
                </a:cxn>
                <a:cxn ang="0">
                  <a:pos x="2122" y="1818"/>
                </a:cxn>
                <a:cxn ang="0">
                  <a:pos x="2090" y="1661"/>
                </a:cxn>
                <a:cxn ang="0">
                  <a:pos x="2049" y="1507"/>
                </a:cxn>
                <a:cxn ang="0">
                  <a:pos x="1997" y="1358"/>
                </a:cxn>
                <a:cxn ang="0">
                  <a:pos x="1935" y="1214"/>
                </a:cxn>
                <a:cxn ang="0">
                  <a:pos x="1861" y="1077"/>
                </a:cxn>
                <a:cxn ang="0">
                  <a:pos x="1780" y="945"/>
                </a:cxn>
                <a:cxn ang="0">
                  <a:pos x="1688" y="821"/>
                </a:cxn>
                <a:cxn ang="0">
                  <a:pos x="1589" y="703"/>
                </a:cxn>
                <a:cxn ang="0">
                  <a:pos x="1481" y="592"/>
                </a:cxn>
                <a:cxn ang="0">
                  <a:pos x="1366" y="489"/>
                </a:cxn>
                <a:cxn ang="0">
                  <a:pos x="1243" y="396"/>
                </a:cxn>
                <a:cxn ang="0">
                  <a:pos x="1113" y="310"/>
                </a:cxn>
                <a:cxn ang="0">
                  <a:pos x="978" y="235"/>
                </a:cxn>
                <a:cxn ang="0">
                  <a:pos x="836" y="168"/>
                </a:cxn>
                <a:cxn ang="0">
                  <a:pos x="689" y="112"/>
                </a:cxn>
                <a:cxn ang="0">
                  <a:pos x="537" y="68"/>
                </a:cxn>
                <a:cxn ang="0">
                  <a:pos x="380" y="34"/>
                </a:cxn>
                <a:cxn ang="0">
                  <a:pos x="220" y="12"/>
                </a:cxn>
                <a:cxn ang="0">
                  <a:pos x="56" y="0"/>
                </a:cxn>
              </a:cxnLst>
              <a:rect l="0" t="0" r="r" b="b"/>
              <a:pathLst>
                <a:path w="2147" h="429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90"/>
                  </a:lnTo>
                  <a:lnTo>
                    <a:pt x="0" y="4290"/>
                  </a:lnTo>
                  <a:lnTo>
                    <a:pt x="0" y="4290"/>
                  </a:lnTo>
                  <a:lnTo>
                    <a:pt x="0" y="4290"/>
                  </a:lnTo>
                  <a:lnTo>
                    <a:pt x="56" y="4290"/>
                  </a:lnTo>
                  <a:lnTo>
                    <a:pt x="111" y="4287"/>
                  </a:lnTo>
                  <a:lnTo>
                    <a:pt x="166" y="4284"/>
                  </a:lnTo>
                  <a:lnTo>
                    <a:pt x="220" y="4280"/>
                  </a:lnTo>
                  <a:lnTo>
                    <a:pt x="274" y="4274"/>
                  </a:lnTo>
                  <a:lnTo>
                    <a:pt x="327" y="4267"/>
                  </a:lnTo>
                  <a:lnTo>
                    <a:pt x="380" y="4258"/>
                  </a:lnTo>
                  <a:lnTo>
                    <a:pt x="433" y="4247"/>
                  </a:lnTo>
                  <a:lnTo>
                    <a:pt x="485" y="4235"/>
                  </a:lnTo>
                  <a:lnTo>
                    <a:pt x="537" y="4224"/>
                  </a:lnTo>
                  <a:lnTo>
                    <a:pt x="587" y="4209"/>
                  </a:lnTo>
                  <a:lnTo>
                    <a:pt x="639" y="4194"/>
                  </a:lnTo>
                  <a:lnTo>
                    <a:pt x="689" y="4178"/>
                  </a:lnTo>
                  <a:lnTo>
                    <a:pt x="738" y="4160"/>
                  </a:lnTo>
                  <a:lnTo>
                    <a:pt x="787" y="4142"/>
                  </a:lnTo>
                  <a:lnTo>
                    <a:pt x="836" y="4122"/>
                  </a:lnTo>
                  <a:lnTo>
                    <a:pt x="883" y="4101"/>
                  </a:lnTo>
                  <a:lnTo>
                    <a:pt x="931" y="4079"/>
                  </a:lnTo>
                  <a:lnTo>
                    <a:pt x="978" y="4056"/>
                  </a:lnTo>
                  <a:lnTo>
                    <a:pt x="1024" y="4031"/>
                  </a:lnTo>
                  <a:lnTo>
                    <a:pt x="1068" y="4006"/>
                  </a:lnTo>
                  <a:lnTo>
                    <a:pt x="1113" y="3980"/>
                  </a:lnTo>
                  <a:lnTo>
                    <a:pt x="1157" y="3953"/>
                  </a:lnTo>
                  <a:lnTo>
                    <a:pt x="1200" y="3925"/>
                  </a:lnTo>
                  <a:lnTo>
                    <a:pt x="1243" y="3895"/>
                  </a:lnTo>
                  <a:lnTo>
                    <a:pt x="1284" y="3864"/>
                  </a:lnTo>
                  <a:lnTo>
                    <a:pt x="1326" y="3833"/>
                  </a:lnTo>
                  <a:lnTo>
                    <a:pt x="1366" y="3801"/>
                  </a:lnTo>
                  <a:lnTo>
                    <a:pt x="1404" y="3768"/>
                  </a:lnTo>
                  <a:lnTo>
                    <a:pt x="1442" y="3734"/>
                  </a:lnTo>
                  <a:lnTo>
                    <a:pt x="1481" y="3698"/>
                  </a:lnTo>
                  <a:lnTo>
                    <a:pt x="1518" y="3663"/>
                  </a:lnTo>
                  <a:lnTo>
                    <a:pt x="1553" y="3626"/>
                  </a:lnTo>
                  <a:lnTo>
                    <a:pt x="1589" y="3587"/>
                  </a:lnTo>
                  <a:lnTo>
                    <a:pt x="1623" y="3549"/>
                  </a:lnTo>
                  <a:lnTo>
                    <a:pt x="1656" y="3511"/>
                  </a:lnTo>
                  <a:lnTo>
                    <a:pt x="1688" y="3471"/>
                  </a:lnTo>
                  <a:lnTo>
                    <a:pt x="1719" y="3429"/>
                  </a:lnTo>
                  <a:lnTo>
                    <a:pt x="1750" y="3388"/>
                  </a:lnTo>
                  <a:lnTo>
                    <a:pt x="1780" y="3345"/>
                  </a:lnTo>
                  <a:lnTo>
                    <a:pt x="1808" y="3302"/>
                  </a:lnTo>
                  <a:lnTo>
                    <a:pt x="1836" y="3258"/>
                  </a:lnTo>
                  <a:lnTo>
                    <a:pt x="1861" y="3213"/>
                  </a:lnTo>
                  <a:lnTo>
                    <a:pt x="1888" y="3167"/>
                  </a:lnTo>
                  <a:lnTo>
                    <a:pt x="1911" y="3121"/>
                  </a:lnTo>
                  <a:lnTo>
                    <a:pt x="1935" y="3076"/>
                  </a:lnTo>
                  <a:lnTo>
                    <a:pt x="1956" y="3028"/>
                  </a:lnTo>
                  <a:lnTo>
                    <a:pt x="1978" y="2981"/>
                  </a:lnTo>
                  <a:lnTo>
                    <a:pt x="1997" y="2932"/>
                  </a:lnTo>
                  <a:lnTo>
                    <a:pt x="2016" y="2883"/>
                  </a:lnTo>
                  <a:lnTo>
                    <a:pt x="2033" y="2833"/>
                  </a:lnTo>
                  <a:lnTo>
                    <a:pt x="2049" y="2783"/>
                  </a:lnTo>
                  <a:lnTo>
                    <a:pt x="2065" y="2732"/>
                  </a:lnTo>
                  <a:lnTo>
                    <a:pt x="2079" y="2682"/>
                  </a:lnTo>
                  <a:lnTo>
                    <a:pt x="2090" y="2630"/>
                  </a:lnTo>
                  <a:lnTo>
                    <a:pt x="2102" y="2577"/>
                  </a:lnTo>
                  <a:lnTo>
                    <a:pt x="2113" y="2525"/>
                  </a:lnTo>
                  <a:lnTo>
                    <a:pt x="2122" y="2472"/>
                  </a:lnTo>
                  <a:lnTo>
                    <a:pt x="2129" y="2419"/>
                  </a:lnTo>
                  <a:lnTo>
                    <a:pt x="2135" y="2364"/>
                  </a:lnTo>
                  <a:lnTo>
                    <a:pt x="2139" y="2311"/>
                  </a:lnTo>
                  <a:lnTo>
                    <a:pt x="2144" y="2256"/>
                  </a:lnTo>
                  <a:lnTo>
                    <a:pt x="2145" y="2201"/>
                  </a:lnTo>
                  <a:lnTo>
                    <a:pt x="2147" y="2145"/>
                  </a:lnTo>
                  <a:lnTo>
                    <a:pt x="2147" y="2145"/>
                  </a:lnTo>
                  <a:lnTo>
                    <a:pt x="2145" y="2090"/>
                  </a:lnTo>
                  <a:lnTo>
                    <a:pt x="2144" y="2036"/>
                  </a:lnTo>
                  <a:lnTo>
                    <a:pt x="2139" y="1981"/>
                  </a:lnTo>
                  <a:lnTo>
                    <a:pt x="2135" y="1926"/>
                  </a:lnTo>
                  <a:lnTo>
                    <a:pt x="2129" y="1873"/>
                  </a:lnTo>
                  <a:lnTo>
                    <a:pt x="2122" y="1818"/>
                  </a:lnTo>
                  <a:lnTo>
                    <a:pt x="2113" y="1765"/>
                  </a:lnTo>
                  <a:lnTo>
                    <a:pt x="2102" y="1713"/>
                  </a:lnTo>
                  <a:lnTo>
                    <a:pt x="2090" y="1661"/>
                  </a:lnTo>
                  <a:lnTo>
                    <a:pt x="2079" y="1609"/>
                  </a:lnTo>
                  <a:lnTo>
                    <a:pt x="2065" y="1558"/>
                  </a:lnTo>
                  <a:lnTo>
                    <a:pt x="2049" y="1507"/>
                  </a:lnTo>
                  <a:lnTo>
                    <a:pt x="2033" y="1457"/>
                  </a:lnTo>
                  <a:lnTo>
                    <a:pt x="2016" y="1408"/>
                  </a:lnTo>
                  <a:lnTo>
                    <a:pt x="1997" y="1358"/>
                  </a:lnTo>
                  <a:lnTo>
                    <a:pt x="1978" y="1311"/>
                  </a:lnTo>
                  <a:lnTo>
                    <a:pt x="1956" y="1262"/>
                  </a:lnTo>
                  <a:lnTo>
                    <a:pt x="1935" y="1214"/>
                  </a:lnTo>
                  <a:lnTo>
                    <a:pt x="1911" y="1169"/>
                  </a:lnTo>
                  <a:lnTo>
                    <a:pt x="1888" y="1123"/>
                  </a:lnTo>
                  <a:lnTo>
                    <a:pt x="1861" y="1077"/>
                  </a:lnTo>
                  <a:lnTo>
                    <a:pt x="1836" y="1032"/>
                  </a:lnTo>
                  <a:lnTo>
                    <a:pt x="1808" y="990"/>
                  </a:lnTo>
                  <a:lnTo>
                    <a:pt x="1780" y="945"/>
                  </a:lnTo>
                  <a:lnTo>
                    <a:pt x="1750" y="904"/>
                  </a:lnTo>
                  <a:lnTo>
                    <a:pt x="1719" y="862"/>
                  </a:lnTo>
                  <a:lnTo>
                    <a:pt x="1688" y="821"/>
                  </a:lnTo>
                  <a:lnTo>
                    <a:pt x="1656" y="781"/>
                  </a:lnTo>
                  <a:lnTo>
                    <a:pt x="1623" y="741"/>
                  </a:lnTo>
                  <a:lnTo>
                    <a:pt x="1589" y="703"/>
                  </a:lnTo>
                  <a:lnTo>
                    <a:pt x="1553" y="666"/>
                  </a:lnTo>
                  <a:lnTo>
                    <a:pt x="1518" y="629"/>
                  </a:lnTo>
                  <a:lnTo>
                    <a:pt x="1481" y="592"/>
                  </a:lnTo>
                  <a:lnTo>
                    <a:pt x="1442" y="558"/>
                  </a:lnTo>
                  <a:lnTo>
                    <a:pt x="1404" y="524"/>
                  </a:lnTo>
                  <a:lnTo>
                    <a:pt x="1366" y="489"/>
                  </a:lnTo>
                  <a:lnTo>
                    <a:pt x="1326" y="457"/>
                  </a:lnTo>
                  <a:lnTo>
                    <a:pt x="1284" y="426"/>
                  </a:lnTo>
                  <a:lnTo>
                    <a:pt x="1243" y="396"/>
                  </a:lnTo>
                  <a:lnTo>
                    <a:pt x="1200" y="367"/>
                  </a:lnTo>
                  <a:lnTo>
                    <a:pt x="1157" y="337"/>
                  </a:lnTo>
                  <a:lnTo>
                    <a:pt x="1113" y="310"/>
                  </a:lnTo>
                  <a:lnTo>
                    <a:pt x="1068" y="284"/>
                  </a:lnTo>
                  <a:lnTo>
                    <a:pt x="1024" y="259"/>
                  </a:lnTo>
                  <a:lnTo>
                    <a:pt x="978" y="235"/>
                  </a:lnTo>
                  <a:lnTo>
                    <a:pt x="931" y="211"/>
                  </a:lnTo>
                  <a:lnTo>
                    <a:pt x="883" y="189"/>
                  </a:lnTo>
                  <a:lnTo>
                    <a:pt x="836" y="168"/>
                  </a:lnTo>
                  <a:lnTo>
                    <a:pt x="787" y="149"/>
                  </a:lnTo>
                  <a:lnTo>
                    <a:pt x="738" y="130"/>
                  </a:lnTo>
                  <a:lnTo>
                    <a:pt x="689" y="112"/>
                  </a:lnTo>
                  <a:lnTo>
                    <a:pt x="639" y="96"/>
                  </a:lnTo>
                  <a:lnTo>
                    <a:pt x="587" y="81"/>
                  </a:lnTo>
                  <a:lnTo>
                    <a:pt x="537" y="68"/>
                  </a:lnTo>
                  <a:lnTo>
                    <a:pt x="485" y="55"/>
                  </a:lnTo>
                  <a:lnTo>
                    <a:pt x="433" y="43"/>
                  </a:lnTo>
                  <a:lnTo>
                    <a:pt x="380" y="34"/>
                  </a:lnTo>
                  <a:lnTo>
                    <a:pt x="327" y="25"/>
                  </a:lnTo>
                  <a:lnTo>
                    <a:pt x="274" y="18"/>
                  </a:lnTo>
                  <a:lnTo>
                    <a:pt x="220" y="12"/>
                  </a:lnTo>
                  <a:lnTo>
                    <a:pt x="166" y="6"/>
                  </a:lnTo>
                  <a:lnTo>
                    <a:pt x="111" y="3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30639C"/>
                </a:gs>
                <a:gs pos="100000">
                  <a:srgbClr val="29507F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</p:grpSp>
      <p:grpSp>
        <p:nvGrpSpPr>
          <p:cNvPr id="5" name="Group 31"/>
          <p:cNvGrpSpPr/>
          <p:nvPr/>
        </p:nvGrpSpPr>
        <p:grpSpPr>
          <a:xfrm>
            <a:off x="2474558" y="2001922"/>
            <a:ext cx="2898558" cy="3740075"/>
            <a:chOff x="3515958" y="1376976"/>
            <a:chExt cx="2898558" cy="3740075"/>
          </a:xfrm>
        </p:grpSpPr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515958" y="1376976"/>
              <a:ext cx="1059688" cy="3740075"/>
            </a:xfrm>
            <a:custGeom>
              <a:avLst/>
              <a:gdLst/>
              <a:ahLst/>
              <a:cxnLst>
                <a:cxn ang="0">
                  <a:pos x="1191" y="1"/>
                </a:cxn>
                <a:cxn ang="0">
                  <a:pos x="1098" y="11"/>
                </a:cxn>
                <a:cxn ang="0">
                  <a:pos x="1007" y="34"/>
                </a:cxn>
                <a:cxn ang="0">
                  <a:pos x="918" y="68"/>
                </a:cxn>
                <a:cxn ang="0">
                  <a:pos x="831" y="114"/>
                </a:cxn>
                <a:cxn ang="0">
                  <a:pos x="747" y="169"/>
                </a:cxn>
                <a:cxn ang="0">
                  <a:pos x="666" y="236"/>
                </a:cxn>
                <a:cxn ang="0">
                  <a:pos x="589" y="312"/>
                </a:cxn>
                <a:cxn ang="0">
                  <a:pos x="515" y="399"/>
                </a:cxn>
                <a:cxn ang="0">
                  <a:pos x="445" y="493"/>
                </a:cxn>
                <a:cxn ang="0">
                  <a:pos x="379" y="597"/>
                </a:cxn>
                <a:cxn ang="0">
                  <a:pos x="317" y="707"/>
                </a:cxn>
                <a:cxn ang="0">
                  <a:pos x="261" y="826"/>
                </a:cxn>
                <a:cxn ang="0">
                  <a:pos x="208" y="952"/>
                </a:cxn>
                <a:cxn ang="0">
                  <a:pos x="162" y="1085"/>
                </a:cxn>
                <a:cxn ang="0">
                  <a:pos x="120" y="1224"/>
                </a:cxn>
                <a:cxn ang="0">
                  <a:pos x="84" y="1368"/>
                </a:cxn>
                <a:cxn ang="0">
                  <a:pos x="55" y="1517"/>
                </a:cxn>
                <a:cxn ang="0">
                  <a:pos x="31" y="1673"/>
                </a:cxn>
                <a:cxn ang="0">
                  <a:pos x="14" y="1831"/>
                </a:cxn>
                <a:cxn ang="0">
                  <a:pos x="3" y="1994"/>
                </a:cxn>
                <a:cxn ang="0">
                  <a:pos x="0" y="2161"/>
                </a:cxn>
                <a:cxn ang="0">
                  <a:pos x="1" y="2271"/>
                </a:cxn>
                <a:cxn ang="0">
                  <a:pos x="9" y="2435"/>
                </a:cxn>
                <a:cxn ang="0">
                  <a:pos x="24" y="2596"/>
                </a:cxn>
                <a:cxn ang="0">
                  <a:pos x="46" y="2751"/>
                </a:cxn>
                <a:cxn ang="0">
                  <a:pos x="74" y="2903"/>
                </a:cxn>
                <a:cxn ang="0">
                  <a:pos x="108" y="3048"/>
                </a:cxn>
                <a:cxn ang="0">
                  <a:pos x="147" y="3190"/>
                </a:cxn>
                <a:cxn ang="0">
                  <a:pos x="192" y="3324"/>
                </a:cxn>
                <a:cxn ang="0">
                  <a:pos x="243" y="3452"/>
                </a:cxn>
                <a:cxn ang="0">
                  <a:pos x="298" y="3574"/>
                </a:cxn>
                <a:cxn ang="0">
                  <a:pos x="357" y="3688"/>
                </a:cxn>
                <a:cxn ang="0">
                  <a:pos x="423" y="3793"/>
                </a:cxn>
                <a:cxn ang="0">
                  <a:pos x="492" y="3891"/>
                </a:cxn>
                <a:cxn ang="0">
                  <a:pos x="564" y="3980"/>
                </a:cxn>
                <a:cxn ang="0">
                  <a:pos x="640" y="4059"/>
                </a:cxn>
                <a:cxn ang="0">
                  <a:pos x="720" y="4129"/>
                </a:cxn>
                <a:cxn ang="0">
                  <a:pos x="803" y="4190"/>
                </a:cxn>
                <a:cxn ang="0">
                  <a:pos x="888" y="4238"/>
                </a:cxn>
                <a:cxn ang="0">
                  <a:pos x="977" y="4276"/>
                </a:cxn>
                <a:cxn ang="0">
                  <a:pos x="1067" y="4302"/>
                </a:cxn>
                <a:cxn ang="0">
                  <a:pos x="1160" y="4317"/>
                </a:cxn>
                <a:cxn ang="0">
                  <a:pos x="1224" y="0"/>
                </a:cxn>
              </a:cxnLst>
              <a:rect l="0" t="0" r="r" b="b"/>
              <a:pathLst>
                <a:path w="1224" h="4320">
                  <a:moveTo>
                    <a:pt x="1224" y="0"/>
                  </a:moveTo>
                  <a:lnTo>
                    <a:pt x="1224" y="0"/>
                  </a:lnTo>
                  <a:lnTo>
                    <a:pt x="1191" y="1"/>
                  </a:lnTo>
                  <a:lnTo>
                    <a:pt x="1160" y="3"/>
                  </a:lnTo>
                  <a:lnTo>
                    <a:pt x="1129" y="6"/>
                  </a:lnTo>
                  <a:lnTo>
                    <a:pt x="1098" y="11"/>
                  </a:lnTo>
                  <a:lnTo>
                    <a:pt x="1067" y="18"/>
                  </a:lnTo>
                  <a:lnTo>
                    <a:pt x="1037" y="25"/>
                  </a:lnTo>
                  <a:lnTo>
                    <a:pt x="1007" y="34"/>
                  </a:lnTo>
                  <a:lnTo>
                    <a:pt x="977" y="44"/>
                  </a:lnTo>
                  <a:lnTo>
                    <a:pt x="947" y="55"/>
                  </a:lnTo>
                  <a:lnTo>
                    <a:pt x="918" y="68"/>
                  </a:lnTo>
                  <a:lnTo>
                    <a:pt x="888" y="82"/>
                  </a:lnTo>
                  <a:lnTo>
                    <a:pt x="859" y="97"/>
                  </a:lnTo>
                  <a:lnTo>
                    <a:pt x="831" y="114"/>
                  </a:lnTo>
                  <a:lnTo>
                    <a:pt x="803" y="132"/>
                  </a:lnTo>
                  <a:lnTo>
                    <a:pt x="775" y="149"/>
                  </a:lnTo>
                  <a:lnTo>
                    <a:pt x="747" y="169"/>
                  </a:lnTo>
                  <a:lnTo>
                    <a:pt x="720" y="191"/>
                  </a:lnTo>
                  <a:lnTo>
                    <a:pt x="692" y="213"/>
                  </a:lnTo>
                  <a:lnTo>
                    <a:pt x="666" y="236"/>
                  </a:lnTo>
                  <a:lnTo>
                    <a:pt x="640" y="261"/>
                  </a:lnTo>
                  <a:lnTo>
                    <a:pt x="614" y="286"/>
                  </a:lnTo>
                  <a:lnTo>
                    <a:pt x="589" y="312"/>
                  </a:lnTo>
                  <a:lnTo>
                    <a:pt x="564" y="340"/>
                  </a:lnTo>
                  <a:lnTo>
                    <a:pt x="539" y="369"/>
                  </a:lnTo>
                  <a:lnTo>
                    <a:pt x="515" y="399"/>
                  </a:lnTo>
                  <a:lnTo>
                    <a:pt x="492" y="429"/>
                  </a:lnTo>
                  <a:lnTo>
                    <a:pt x="468" y="460"/>
                  </a:lnTo>
                  <a:lnTo>
                    <a:pt x="445" y="493"/>
                  </a:lnTo>
                  <a:lnTo>
                    <a:pt x="423" y="527"/>
                  </a:lnTo>
                  <a:lnTo>
                    <a:pt x="400" y="562"/>
                  </a:lnTo>
                  <a:lnTo>
                    <a:pt x="379" y="597"/>
                  </a:lnTo>
                  <a:lnTo>
                    <a:pt x="357" y="633"/>
                  </a:lnTo>
                  <a:lnTo>
                    <a:pt x="337" y="670"/>
                  </a:lnTo>
                  <a:lnTo>
                    <a:pt x="317" y="707"/>
                  </a:lnTo>
                  <a:lnTo>
                    <a:pt x="298" y="746"/>
                  </a:lnTo>
                  <a:lnTo>
                    <a:pt x="278" y="786"/>
                  </a:lnTo>
                  <a:lnTo>
                    <a:pt x="261" y="826"/>
                  </a:lnTo>
                  <a:lnTo>
                    <a:pt x="243" y="868"/>
                  </a:lnTo>
                  <a:lnTo>
                    <a:pt x="226" y="909"/>
                  </a:lnTo>
                  <a:lnTo>
                    <a:pt x="208" y="952"/>
                  </a:lnTo>
                  <a:lnTo>
                    <a:pt x="192" y="996"/>
                  </a:lnTo>
                  <a:lnTo>
                    <a:pt x="177" y="1040"/>
                  </a:lnTo>
                  <a:lnTo>
                    <a:pt x="162" y="1085"/>
                  </a:lnTo>
                  <a:lnTo>
                    <a:pt x="147" y="1130"/>
                  </a:lnTo>
                  <a:lnTo>
                    <a:pt x="133" y="1176"/>
                  </a:lnTo>
                  <a:lnTo>
                    <a:pt x="120" y="1224"/>
                  </a:lnTo>
                  <a:lnTo>
                    <a:pt x="108" y="1272"/>
                  </a:lnTo>
                  <a:lnTo>
                    <a:pt x="95" y="1319"/>
                  </a:lnTo>
                  <a:lnTo>
                    <a:pt x="84" y="1368"/>
                  </a:lnTo>
                  <a:lnTo>
                    <a:pt x="74" y="1417"/>
                  </a:lnTo>
                  <a:lnTo>
                    <a:pt x="64" y="1467"/>
                  </a:lnTo>
                  <a:lnTo>
                    <a:pt x="55" y="1517"/>
                  </a:lnTo>
                  <a:lnTo>
                    <a:pt x="46" y="1569"/>
                  </a:lnTo>
                  <a:lnTo>
                    <a:pt x="38" y="1620"/>
                  </a:lnTo>
                  <a:lnTo>
                    <a:pt x="31" y="1673"/>
                  </a:lnTo>
                  <a:lnTo>
                    <a:pt x="24" y="1724"/>
                  </a:lnTo>
                  <a:lnTo>
                    <a:pt x="19" y="1778"/>
                  </a:lnTo>
                  <a:lnTo>
                    <a:pt x="14" y="1831"/>
                  </a:lnTo>
                  <a:lnTo>
                    <a:pt x="9" y="1885"/>
                  </a:lnTo>
                  <a:lnTo>
                    <a:pt x="6" y="1939"/>
                  </a:lnTo>
                  <a:lnTo>
                    <a:pt x="3" y="1994"/>
                  </a:lnTo>
                  <a:lnTo>
                    <a:pt x="1" y="2049"/>
                  </a:lnTo>
                  <a:lnTo>
                    <a:pt x="0" y="2104"/>
                  </a:lnTo>
                  <a:lnTo>
                    <a:pt x="0" y="2161"/>
                  </a:lnTo>
                  <a:lnTo>
                    <a:pt x="0" y="2161"/>
                  </a:lnTo>
                  <a:lnTo>
                    <a:pt x="0" y="2216"/>
                  </a:lnTo>
                  <a:lnTo>
                    <a:pt x="1" y="2271"/>
                  </a:lnTo>
                  <a:lnTo>
                    <a:pt x="3" y="2326"/>
                  </a:lnTo>
                  <a:lnTo>
                    <a:pt x="6" y="2381"/>
                  </a:lnTo>
                  <a:lnTo>
                    <a:pt x="9" y="2435"/>
                  </a:lnTo>
                  <a:lnTo>
                    <a:pt x="14" y="2489"/>
                  </a:lnTo>
                  <a:lnTo>
                    <a:pt x="19" y="2542"/>
                  </a:lnTo>
                  <a:lnTo>
                    <a:pt x="24" y="2596"/>
                  </a:lnTo>
                  <a:lnTo>
                    <a:pt x="31" y="2648"/>
                  </a:lnTo>
                  <a:lnTo>
                    <a:pt x="38" y="2700"/>
                  </a:lnTo>
                  <a:lnTo>
                    <a:pt x="46" y="2751"/>
                  </a:lnTo>
                  <a:lnTo>
                    <a:pt x="55" y="2803"/>
                  </a:lnTo>
                  <a:lnTo>
                    <a:pt x="64" y="2853"/>
                  </a:lnTo>
                  <a:lnTo>
                    <a:pt x="74" y="2903"/>
                  </a:lnTo>
                  <a:lnTo>
                    <a:pt x="84" y="2952"/>
                  </a:lnTo>
                  <a:lnTo>
                    <a:pt x="95" y="3001"/>
                  </a:lnTo>
                  <a:lnTo>
                    <a:pt x="108" y="3048"/>
                  </a:lnTo>
                  <a:lnTo>
                    <a:pt x="120" y="3096"/>
                  </a:lnTo>
                  <a:lnTo>
                    <a:pt x="133" y="3144"/>
                  </a:lnTo>
                  <a:lnTo>
                    <a:pt x="147" y="3190"/>
                  </a:lnTo>
                  <a:lnTo>
                    <a:pt x="162" y="3235"/>
                  </a:lnTo>
                  <a:lnTo>
                    <a:pt x="177" y="3280"/>
                  </a:lnTo>
                  <a:lnTo>
                    <a:pt x="192" y="3324"/>
                  </a:lnTo>
                  <a:lnTo>
                    <a:pt x="208" y="3368"/>
                  </a:lnTo>
                  <a:lnTo>
                    <a:pt x="226" y="3411"/>
                  </a:lnTo>
                  <a:lnTo>
                    <a:pt x="243" y="3452"/>
                  </a:lnTo>
                  <a:lnTo>
                    <a:pt x="261" y="3494"/>
                  </a:lnTo>
                  <a:lnTo>
                    <a:pt x="278" y="3534"/>
                  </a:lnTo>
                  <a:lnTo>
                    <a:pt x="298" y="3574"/>
                  </a:lnTo>
                  <a:lnTo>
                    <a:pt x="317" y="3613"/>
                  </a:lnTo>
                  <a:lnTo>
                    <a:pt x="337" y="3650"/>
                  </a:lnTo>
                  <a:lnTo>
                    <a:pt x="357" y="3688"/>
                  </a:lnTo>
                  <a:lnTo>
                    <a:pt x="379" y="3723"/>
                  </a:lnTo>
                  <a:lnTo>
                    <a:pt x="400" y="3759"/>
                  </a:lnTo>
                  <a:lnTo>
                    <a:pt x="423" y="3793"/>
                  </a:lnTo>
                  <a:lnTo>
                    <a:pt x="445" y="3827"/>
                  </a:lnTo>
                  <a:lnTo>
                    <a:pt x="468" y="3860"/>
                  </a:lnTo>
                  <a:lnTo>
                    <a:pt x="492" y="3891"/>
                  </a:lnTo>
                  <a:lnTo>
                    <a:pt x="515" y="3921"/>
                  </a:lnTo>
                  <a:lnTo>
                    <a:pt x="539" y="3951"/>
                  </a:lnTo>
                  <a:lnTo>
                    <a:pt x="564" y="3980"/>
                  </a:lnTo>
                  <a:lnTo>
                    <a:pt x="589" y="4008"/>
                  </a:lnTo>
                  <a:lnTo>
                    <a:pt x="614" y="4034"/>
                  </a:lnTo>
                  <a:lnTo>
                    <a:pt x="640" y="4059"/>
                  </a:lnTo>
                  <a:lnTo>
                    <a:pt x="666" y="4084"/>
                  </a:lnTo>
                  <a:lnTo>
                    <a:pt x="692" y="4107"/>
                  </a:lnTo>
                  <a:lnTo>
                    <a:pt x="720" y="4129"/>
                  </a:lnTo>
                  <a:lnTo>
                    <a:pt x="747" y="4151"/>
                  </a:lnTo>
                  <a:lnTo>
                    <a:pt x="775" y="4171"/>
                  </a:lnTo>
                  <a:lnTo>
                    <a:pt x="803" y="4190"/>
                  </a:lnTo>
                  <a:lnTo>
                    <a:pt x="831" y="4207"/>
                  </a:lnTo>
                  <a:lnTo>
                    <a:pt x="859" y="4223"/>
                  </a:lnTo>
                  <a:lnTo>
                    <a:pt x="888" y="4238"/>
                  </a:lnTo>
                  <a:lnTo>
                    <a:pt x="918" y="4252"/>
                  </a:lnTo>
                  <a:lnTo>
                    <a:pt x="947" y="4265"/>
                  </a:lnTo>
                  <a:lnTo>
                    <a:pt x="977" y="4276"/>
                  </a:lnTo>
                  <a:lnTo>
                    <a:pt x="1007" y="4286"/>
                  </a:lnTo>
                  <a:lnTo>
                    <a:pt x="1037" y="4295"/>
                  </a:lnTo>
                  <a:lnTo>
                    <a:pt x="1067" y="4302"/>
                  </a:lnTo>
                  <a:lnTo>
                    <a:pt x="1098" y="4309"/>
                  </a:lnTo>
                  <a:lnTo>
                    <a:pt x="1129" y="4314"/>
                  </a:lnTo>
                  <a:lnTo>
                    <a:pt x="1160" y="4317"/>
                  </a:lnTo>
                  <a:lnTo>
                    <a:pt x="1191" y="4319"/>
                  </a:lnTo>
                  <a:lnTo>
                    <a:pt x="1224" y="4320"/>
                  </a:lnTo>
                  <a:lnTo>
                    <a:pt x="1224" y="0"/>
                  </a:lnTo>
                  <a:close/>
                </a:path>
              </a:pathLst>
            </a:custGeom>
            <a:gradFill rotWithShape="0">
              <a:gsLst>
                <a:gs pos="0">
                  <a:srgbClr val="3D629D"/>
                </a:gs>
                <a:gs pos="100000">
                  <a:srgbClr val="23456F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4575646" y="1376976"/>
              <a:ext cx="1838870" cy="3740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320"/>
                </a:cxn>
                <a:cxn ang="0">
                  <a:pos x="109" y="4317"/>
                </a:cxn>
                <a:cxn ang="0">
                  <a:pos x="271" y="4302"/>
                </a:cxn>
                <a:cxn ang="0">
                  <a:pos x="429" y="4276"/>
                </a:cxn>
                <a:cxn ang="0">
                  <a:pos x="582" y="4238"/>
                </a:cxn>
                <a:cxn ang="0">
                  <a:pos x="731" y="4190"/>
                </a:cxn>
                <a:cxn ang="0">
                  <a:pos x="874" y="4129"/>
                </a:cxn>
                <a:cxn ang="0">
                  <a:pos x="1013" y="4059"/>
                </a:cxn>
                <a:cxn ang="0">
                  <a:pos x="1145" y="3980"/>
                </a:cxn>
                <a:cxn ang="0">
                  <a:pos x="1271" y="3891"/>
                </a:cxn>
                <a:cxn ang="0">
                  <a:pos x="1390" y="3793"/>
                </a:cxn>
                <a:cxn ang="0">
                  <a:pos x="1502" y="3688"/>
                </a:cxn>
                <a:cxn ang="0">
                  <a:pos x="1606" y="3574"/>
                </a:cxn>
                <a:cxn ang="0">
                  <a:pos x="1703" y="3452"/>
                </a:cxn>
                <a:cxn ang="0">
                  <a:pos x="1789" y="3324"/>
                </a:cxn>
                <a:cxn ang="0">
                  <a:pos x="1868" y="3190"/>
                </a:cxn>
                <a:cxn ang="0">
                  <a:pos x="1936" y="3050"/>
                </a:cxn>
                <a:cxn ang="0">
                  <a:pos x="1995" y="2903"/>
                </a:cxn>
                <a:cxn ang="0">
                  <a:pos x="2044" y="2751"/>
                </a:cxn>
                <a:cxn ang="0">
                  <a:pos x="2081" y="2596"/>
                </a:cxn>
                <a:cxn ang="0">
                  <a:pos x="2108" y="2435"/>
                </a:cxn>
                <a:cxn ang="0">
                  <a:pos x="2121" y="2271"/>
                </a:cxn>
                <a:cxn ang="0">
                  <a:pos x="2124" y="2161"/>
                </a:cxn>
                <a:cxn ang="0">
                  <a:pos x="2118" y="1994"/>
                </a:cxn>
                <a:cxn ang="0">
                  <a:pos x="2100" y="1831"/>
                </a:cxn>
                <a:cxn ang="0">
                  <a:pos x="2070" y="1672"/>
                </a:cxn>
                <a:cxn ang="0">
                  <a:pos x="2029" y="1517"/>
                </a:cxn>
                <a:cxn ang="0">
                  <a:pos x="1977" y="1368"/>
                </a:cxn>
                <a:cxn ang="0">
                  <a:pos x="1915" y="1224"/>
                </a:cxn>
                <a:cxn ang="0">
                  <a:pos x="1843" y="1085"/>
                </a:cxn>
                <a:cxn ang="0">
                  <a:pos x="1762" y="952"/>
                </a:cxn>
                <a:cxn ang="0">
                  <a:pos x="1671" y="826"/>
                </a:cxn>
                <a:cxn ang="0">
                  <a:pos x="1572" y="707"/>
                </a:cxn>
                <a:cxn ang="0">
                  <a:pos x="1466" y="597"/>
                </a:cxn>
                <a:cxn ang="0">
                  <a:pos x="1352" y="493"/>
                </a:cxn>
                <a:cxn ang="0">
                  <a:pos x="1230" y="399"/>
                </a:cxn>
                <a:cxn ang="0">
                  <a:pos x="1102" y="312"/>
                </a:cxn>
                <a:cxn ang="0">
                  <a:pos x="967" y="236"/>
                </a:cxn>
                <a:cxn ang="0">
                  <a:pos x="827" y="169"/>
                </a:cxn>
                <a:cxn ang="0">
                  <a:pos x="681" y="113"/>
                </a:cxn>
                <a:cxn ang="0">
                  <a:pos x="530" y="68"/>
                </a:cxn>
                <a:cxn ang="0">
                  <a:pos x="376" y="34"/>
                </a:cxn>
                <a:cxn ang="0">
                  <a:pos x="217" y="11"/>
                </a:cxn>
                <a:cxn ang="0">
                  <a:pos x="55" y="0"/>
                </a:cxn>
              </a:cxnLst>
              <a:rect l="0" t="0" r="r" b="b"/>
              <a:pathLst>
                <a:path w="2124" h="432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55" y="4320"/>
                  </a:lnTo>
                  <a:lnTo>
                    <a:pt x="109" y="4317"/>
                  </a:lnTo>
                  <a:lnTo>
                    <a:pt x="163" y="4314"/>
                  </a:lnTo>
                  <a:lnTo>
                    <a:pt x="217" y="4309"/>
                  </a:lnTo>
                  <a:lnTo>
                    <a:pt x="271" y="4302"/>
                  </a:lnTo>
                  <a:lnTo>
                    <a:pt x="323" y="4295"/>
                  </a:lnTo>
                  <a:lnTo>
                    <a:pt x="376" y="4286"/>
                  </a:lnTo>
                  <a:lnTo>
                    <a:pt x="429" y="4276"/>
                  </a:lnTo>
                  <a:lnTo>
                    <a:pt x="480" y="4265"/>
                  </a:lnTo>
                  <a:lnTo>
                    <a:pt x="530" y="4252"/>
                  </a:lnTo>
                  <a:lnTo>
                    <a:pt x="582" y="4238"/>
                  </a:lnTo>
                  <a:lnTo>
                    <a:pt x="632" y="4223"/>
                  </a:lnTo>
                  <a:lnTo>
                    <a:pt x="681" y="4207"/>
                  </a:lnTo>
                  <a:lnTo>
                    <a:pt x="731" y="4190"/>
                  </a:lnTo>
                  <a:lnTo>
                    <a:pt x="779" y="4171"/>
                  </a:lnTo>
                  <a:lnTo>
                    <a:pt x="827" y="4151"/>
                  </a:lnTo>
                  <a:lnTo>
                    <a:pt x="874" y="4129"/>
                  </a:lnTo>
                  <a:lnTo>
                    <a:pt x="921" y="4107"/>
                  </a:lnTo>
                  <a:lnTo>
                    <a:pt x="967" y="4084"/>
                  </a:lnTo>
                  <a:lnTo>
                    <a:pt x="1013" y="4059"/>
                  </a:lnTo>
                  <a:lnTo>
                    <a:pt x="1057" y="4034"/>
                  </a:lnTo>
                  <a:lnTo>
                    <a:pt x="1102" y="4008"/>
                  </a:lnTo>
                  <a:lnTo>
                    <a:pt x="1145" y="3980"/>
                  </a:lnTo>
                  <a:lnTo>
                    <a:pt x="1187" y="3951"/>
                  </a:lnTo>
                  <a:lnTo>
                    <a:pt x="1230" y="3921"/>
                  </a:lnTo>
                  <a:lnTo>
                    <a:pt x="1271" y="3891"/>
                  </a:lnTo>
                  <a:lnTo>
                    <a:pt x="1311" y="3860"/>
                  </a:lnTo>
                  <a:lnTo>
                    <a:pt x="1352" y="3827"/>
                  </a:lnTo>
                  <a:lnTo>
                    <a:pt x="1390" y="3793"/>
                  </a:lnTo>
                  <a:lnTo>
                    <a:pt x="1428" y="3759"/>
                  </a:lnTo>
                  <a:lnTo>
                    <a:pt x="1466" y="3724"/>
                  </a:lnTo>
                  <a:lnTo>
                    <a:pt x="1502" y="3688"/>
                  </a:lnTo>
                  <a:lnTo>
                    <a:pt x="1537" y="3650"/>
                  </a:lnTo>
                  <a:lnTo>
                    <a:pt x="1572" y="3613"/>
                  </a:lnTo>
                  <a:lnTo>
                    <a:pt x="1606" y="3574"/>
                  </a:lnTo>
                  <a:lnTo>
                    <a:pt x="1639" y="3534"/>
                  </a:lnTo>
                  <a:lnTo>
                    <a:pt x="1671" y="3494"/>
                  </a:lnTo>
                  <a:lnTo>
                    <a:pt x="1703" y="3452"/>
                  </a:lnTo>
                  <a:lnTo>
                    <a:pt x="1733" y="3411"/>
                  </a:lnTo>
                  <a:lnTo>
                    <a:pt x="1762" y="3368"/>
                  </a:lnTo>
                  <a:lnTo>
                    <a:pt x="1789" y="3324"/>
                  </a:lnTo>
                  <a:lnTo>
                    <a:pt x="1817" y="3280"/>
                  </a:lnTo>
                  <a:lnTo>
                    <a:pt x="1843" y="3235"/>
                  </a:lnTo>
                  <a:lnTo>
                    <a:pt x="1868" y="3190"/>
                  </a:lnTo>
                  <a:lnTo>
                    <a:pt x="1892" y="3144"/>
                  </a:lnTo>
                  <a:lnTo>
                    <a:pt x="1915" y="3096"/>
                  </a:lnTo>
                  <a:lnTo>
                    <a:pt x="1936" y="3050"/>
                  </a:lnTo>
                  <a:lnTo>
                    <a:pt x="1957" y="3001"/>
                  </a:lnTo>
                  <a:lnTo>
                    <a:pt x="1977" y="2952"/>
                  </a:lnTo>
                  <a:lnTo>
                    <a:pt x="1995" y="2903"/>
                  </a:lnTo>
                  <a:lnTo>
                    <a:pt x="2012" y="2853"/>
                  </a:lnTo>
                  <a:lnTo>
                    <a:pt x="2029" y="2803"/>
                  </a:lnTo>
                  <a:lnTo>
                    <a:pt x="2044" y="2751"/>
                  </a:lnTo>
                  <a:lnTo>
                    <a:pt x="2058" y="2700"/>
                  </a:lnTo>
                  <a:lnTo>
                    <a:pt x="2070" y="2648"/>
                  </a:lnTo>
                  <a:lnTo>
                    <a:pt x="2081" y="2596"/>
                  </a:lnTo>
                  <a:lnTo>
                    <a:pt x="2091" y="2542"/>
                  </a:lnTo>
                  <a:lnTo>
                    <a:pt x="2100" y="2489"/>
                  </a:lnTo>
                  <a:lnTo>
                    <a:pt x="2108" y="2435"/>
                  </a:lnTo>
                  <a:lnTo>
                    <a:pt x="2113" y="2381"/>
                  </a:lnTo>
                  <a:lnTo>
                    <a:pt x="2118" y="2326"/>
                  </a:lnTo>
                  <a:lnTo>
                    <a:pt x="2121" y="2271"/>
                  </a:lnTo>
                  <a:lnTo>
                    <a:pt x="2124" y="2216"/>
                  </a:lnTo>
                  <a:lnTo>
                    <a:pt x="2124" y="2161"/>
                  </a:lnTo>
                  <a:lnTo>
                    <a:pt x="2124" y="2161"/>
                  </a:lnTo>
                  <a:lnTo>
                    <a:pt x="2124" y="2104"/>
                  </a:lnTo>
                  <a:lnTo>
                    <a:pt x="2121" y="2049"/>
                  </a:lnTo>
                  <a:lnTo>
                    <a:pt x="2118" y="1994"/>
                  </a:lnTo>
                  <a:lnTo>
                    <a:pt x="2113" y="1939"/>
                  </a:lnTo>
                  <a:lnTo>
                    <a:pt x="2108" y="1885"/>
                  </a:lnTo>
                  <a:lnTo>
                    <a:pt x="2100" y="1831"/>
                  </a:lnTo>
                  <a:lnTo>
                    <a:pt x="2091" y="1778"/>
                  </a:lnTo>
                  <a:lnTo>
                    <a:pt x="2081" y="1724"/>
                  </a:lnTo>
                  <a:lnTo>
                    <a:pt x="2070" y="1672"/>
                  </a:lnTo>
                  <a:lnTo>
                    <a:pt x="2058" y="1620"/>
                  </a:lnTo>
                  <a:lnTo>
                    <a:pt x="2044" y="1569"/>
                  </a:lnTo>
                  <a:lnTo>
                    <a:pt x="2029" y="1517"/>
                  </a:lnTo>
                  <a:lnTo>
                    <a:pt x="2012" y="1467"/>
                  </a:lnTo>
                  <a:lnTo>
                    <a:pt x="1995" y="1417"/>
                  </a:lnTo>
                  <a:lnTo>
                    <a:pt x="1977" y="1368"/>
                  </a:lnTo>
                  <a:lnTo>
                    <a:pt x="1957" y="1319"/>
                  </a:lnTo>
                  <a:lnTo>
                    <a:pt x="1936" y="1272"/>
                  </a:lnTo>
                  <a:lnTo>
                    <a:pt x="1915" y="1224"/>
                  </a:lnTo>
                  <a:lnTo>
                    <a:pt x="1892" y="1176"/>
                  </a:lnTo>
                  <a:lnTo>
                    <a:pt x="1868" y="1130"/>
                  </a:lnTo>
                  <a:lnTo>
                    <a:pt x="1843" y="1085"/>
                  </a:lnTo>
                  <a:lnTo>
                    <a:pt x="1817" y="1040"/>
                  </a:lnTo>
                  <a:lnTo>
                    <a:pt x="1789" y="996"/>
                  </a:lnTo>
                  <a:lnTo>
                    <a:pt x="1762" y="952"/>
                  </a:lnTo>
                  <a:lnTo>
                    <a:pt x="1733" y="909"/>
                  </a:lnTo>
                  <a:lnTo>
                    <a:pt x="1703" y="868"/>
                  </a:lnTo>
                  <a:lnTo>
                    <a:pt x="1671" y="826"/>
                  </a:lnTo>
                  <a:lnTo>
                    <a:pt x="1639" y="786"/>
                  </a:lnTo>
                  <a:lnTo>
                    <a:pt x="1606" y="746"/>
                  </a:lnTo>
                  <a:lnTo>
                    <a:pt x="1572" y="707"/>
                  </a:lnTo>
                  <a:lnTo>
                    <a:pt x="1537" y="670"/>
                  </a:lnTo>
                  <a:lnTo>
                    <a:pt x="1502" y="632"/>
                  </a:lnTo>
                  <a:lnTo>
                    <a:pt x="1466" y="597"/>
                  </a:lnTo>
                  <a:lnTo>
                    <a:pt x="1428" y="561"/>
                  </a:lnTo>
                  <a:lnTo>
                    <a:pt x="1390" y="527"/>
                  </a:lnTo>
                  <a:lnTo>
                    <a:pt x="1352" y="493"/>
                  </a:lnTo>
                  <a:lnTo>
                    <a:pt x="1311" y="460"/>
                  </a:lnTo>
                  <a:lnTo>
                    <a:pt x="1271" y="429"/>
                  </a:lnTo>
                  <a:lnTo>
                    <a:pt x="1230" y="399"/>
                  </a:lnTo>
                  <a:lnTo>
                    <a:pt x="1187" y="369"/>
                  </a:lnTo>
                  <a:lnTo>
                    <a:pt x="1145" y="340"/>
                  </a:lnTo>
                  <a:lnTo>
                    <a:pt x="1102" y="312"/>
                  </a:lnTo>
                  <a:lnTo>
                    <a:pt x="1057" y="286"/>
                  </a:lnTo>
                  <a:lnTo>
                    <a:pt x="1013" y="261"/>
                  </a:lnTo>
                  <a:lnTo>
                    <a:pt x="967" y="236"/>
                  </a:lnTo>
                  <a:lnTo>
                    <a:pt x="921" y="213"/>
                  </a:lnTo>
                  <a:lnTo>
                    <a:pt x="874" y="191"/>
                  </a:lnTo>
                  <a:lnTo>
                    <a:pt x="827" y="169"/>
                  </a:lnTo>
                  <a:lnTo>
                    <a:pt x="779" y="149"/>
                  </a:lnTo>
                  <a:lnTo>
                    <a:pt x="731" y="130"/>
                  </a:lnTo>
                  <a:lnTo>
                    <a:pt x="681" y="113"/>
                  </a:lnTo>
                  <a:lnTo>
                    <a:pt x="632" y="97"/>
                  </a:lnTo>
                  <a:lnTo>
                    <a:pt x="582" y="82"/>
                  </a:lnTo>
                  <a:lnTo>
                    <a:pt x="530" y="68"/>
                  </a:lnTo>
                  <a:lnTo>
                    <a:pt x="480" y="55"/>
                  </a:lnTo>
                  <a:lnTo>
                    <a:pt x="429" y="44"/>
                  </a:lnTo>
                  <a:lnTo>
                    <a:pt x="376" y="34"/>
                  </a:lnTo>
                  <a:lnTo>
                    <a:pt x="323" y="25"/>
                  </a:lnTo>
                  <a:lnTo>
                    <a:pt x="271" y="18"/>
                  </a:lnTo>
                  <a:lnTo>
                    <a:pt x="217" y="11"/>
                  </a:lnTo>
                  <a:lnTo>
                    <a:pt x="163" y="6"/>
                  </a:lnTo>
                  <a:lnTo>
                    <a:pt x="109" y="3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6D8FC5"/>
                </a:gs>
                <a:gs pos="100000">
                  <a:srgbClr val="376DAF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</p:grpSp>
      <p:grpSp>
        <p:nvGrpSpPr>
          <p:cNvPr id="7" name="Group 29"/>
          <p:cNvGrpSpPr/>
          <p:nvPr/>
        </p:nvGrpSpPr>
        <p:grpSpPr>
          <a:xfrm>
            <a:off x="3073663" y="2768118"/>
            <a:ext cx="1516808" cy="2228462"/>
            <a:chOff x="4115063" y="2143172"/>
            <a:chExt cx="1516808" cy="2228462"/>
          </a:xfrm>
        </p:grpSpPr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4115063" y="2144904"/>
              <a:ext cx="459718" cy="2226730"/>
            </a:xfrm>
            <a:custGeom>
              <a:avLst/>
              <a:gdLst/>
              <a:ahLst/>
              <a:cxnLst>
                <a:cxn ang="0">
                  <a:pos x="531" y="0"/>
                </a:cxn>
                <a:cxn ang="0">
                  <a:pos x="504" y="1"/>
                </a:cxn>
                <a:cxn ang="0">
                  <a:pos x="477" y="6"/>
                </a:cxn>
                <a:cxn ang="0">
                  <a:pos x="450" y="15"/>
                </a:cxn>
                <a:cxn ang="0">
                  <a:pos x="424" y="26"/>
                </a:cxn>
                <a:cxn ang="0">
                  <a:pos x="374" y="57"/>
                </a:cxn>
                <a:cxn ang="0">
                  <a:pos x="325" y="100"/>
                </a:cxn>
                <a:cxn ang="0">
                  <a:pos x="279" y="154"/>
                </a:cxn>
                <a:cxn ang="0">
                  <a:pos x="235" y="219"/>
                </a:cxn>
                <a:cxn ang="0">
                  <a:pos x="193" y="293"/>
                </a:cxn>
                <a:cxn ang="0">
                  <a:pos x="156" y="376"/>
                </a:cxn>
                <a:cxn ang="0">
                  <a:pos x="122" y="467"/>
                </a:cxn>
                <a:cxn ang="0">
                  <a:pos x="92" y="566"/>
                </a:cxn>
                <a:cxn ang="0">
                  <a:pos x="64" y="672"/>
                </a:cxn>
                <a:cxn ang="0">
                  <a:pos x="43" y="785"/>
                </a:cxn>
                <a:cxn ang="0">
                  <a:pos x="24" y="902"/>
                </a:cxn>
                <a:cxn ang="0">
                  <a:pos x="11" y="1027"/>
                </a:cxn>
                <a:cxn ang="0">
                  <a:pos x="4" y="1153"/>
                </a:cxn>
                <a:cxn ang="0">
                  <a:pos x="0" y="1285"/>
                </a:cxn>
                <a:cxn ang="0">
                  <a:pos x="1" y="1351"/>
                </a:cxn>
                <a:cxn ang="0">
                  <a:pos x="6" y="1481"/>
                </a:cxn>
                <a:cxn ang="0">
                  <a:pos x="18" y="1607"/>
                </a:cxn>
                <a:cxn ang="0">
                  <a:pos x="33" y="1728"/>
                </a:cxn>
                <a:cxn ang="0">
                  <a:pos x="53" y="1843"/>
                </a:cxn>
                <a:cxn ang="0">
                  <a:pos x="78" y="1952"/>
                </a:cxn>
                <a:cxn ang="0">
                  <a:pos x="106" y="2055"/>
                </a:cxn>
                <a:cxn ang="0">
                  <a:pos x="138" y="2150"/>
                </a:cxn>
                <a:cxn ang="0">
                  <a:pos x="174" y="2237"/>
                </a:cxn>
                <a:cxn ang="0">
                  <a:pos x="213" y="2316"/>
                </a:cxn>
                <a:cxn ang="0">
                  <a:pos x="256" y="2385"/>
                </a:cxn>
                <a:cxn ang="0">
                  <a:pos x="301" y="2445"/>
                </a:cxn>
                <a:cxn ang="0">
                  <a:pos x="349" y="2494"/>
                </a:cxn>
                <a:cxn ang="0">
                  <a:pos x="399" y="2531"/>
                </a:cxn>
                <a:cxn ang="0">
                  <a:pos x="438" y="2551"/>
                </a:cxn>
                <a:cxn ang="0">
                  <a:pos x="464" y="2561"/>
                </a:cxn>
                <a:cxn ang="0">
                  <a:pos x="490" y="2568"/>
                </a:cxn>
                <a:cxn ang="0">
                  <a:pos x="518" y="2572"/>
                </a:cxn>
                <a:cxn ang="0">
                  <a:pos x="531" y="0"/>
                </a:cxn>
              </a:cxnLst>
              <a:rect l="0" t="0" r="r" b="b"/>
              <a:pathLst>
                <a:path w="531" h="2572">
                  <a:moveTo>
                    <a:pt x="531" y="0"/>
                  </a:moveTo>
                  <a:lnTo>
                    <a:pt x="531" y="0"/>
                  </a:lnTo>
                  <a:lnTo>
                    <a:pt x="518" y="0"/>
                  </a:lnTo>
                  <a:lnTo>
                    <a:pt x="504" y="1"/>
                  </a:lnTo>
                  <a:lnTo>
                    <a:pt x="490" y="3"/>
                  </a:lnTo>
                  <a:lnTo>
                    <a:pt x="477" y="6"/>
                  </a:lnTo>
                  <a:lnTo>
                    <a:pt x="464" y="10"/>
                  </a:lnTo>
                  <a:lnTo>
                    <a:pt x="450" y="15"/>
                  </a:lnTo>
                  <a:lnTo>
                    <a:pt x="438" y="20"/>
                  </a:lnTo>
                  <a:lnTo>
                    <a:pt x="424" y="26"/>
                  </a:lnTo>
                  <a:lnTo>
                    <a:pt x="399" y="40"/>
                  </a:lnTo>
                  <a:lnTo>
                    <a:pt x="374" y="57"/>
                  </a:lnTo>
                  <a:lnTo>
                    <a:pt x="349" y="77"/>
                  </a:lnTo>
                  <a:lnTo>
                    <a:pt x="325" y="100"/>
                  </a:lnTo>
                  <a:lnTo>
                    <a:pt x="301" y="126"/>
                  </a:lnTo>
                  <a:lnTo>
                    <a:pt x="279" y="154"/>
                  </a:lnTo>
                  <a:lnTo>
                    <a:pt x="256" y="185"/>
                  </a:lnTo>
                  <a:lnTo>
                    <a:pt x="235" y="219"/>
                  </a:lnTo>
                  <a:lnTo>
                    <a:pt x="213" y="254"/>
                  </a:lnTo>
                  <a:lnTo>
                    <a:pt x="193" y="293"/>
                  </a:lnTo>
                  <a:lnTo>
                    <a:pt x="174" y="333"/>
                  </a:lnTo>
                  <a:lnTo>
                    <a:pt x="156" y="376"/>
                  </a:lnTo>
                  <a:lnTo>
                    <a:pt x="138" y="421"/>
                  </a:lnTo>
                  <a:lnTo>
                    <a:pt x="122" y="467"/>
                  </a:lnTo>
                  <a:lnTo>
                    <a:pt x="106" y="516"/>
                  </a:lnTo>
                  <a:lnTo>
                    <a:pt x="92" y="566"/>
                  </a:lnTo>
                  <a:lnTo>
                    <a:pt x="78" y="618"/>
                  </a:lnTo>
                  <a:lnTo>
                    <a:pt x="64" y="672"/>
                  </a:lnTo>
                  <a:lnTo>
                    <a:pt x="53" y="728"/>
                  </a:lnTo>
                  <a:lnTo>
                    <a:pt x="43" y="785"/>
                  </a:lnTo>
                  <a:lnTo>
                    <a:pt x="33" y="844"/>
                  </a:lnTo>
                  <a:lnTo>
                    <a:pt x="24" y="902"/>
                  </a:lnTo>
                  <a:lnTo>
                    <a:pt x="18" y="964"/>
                  </a:lnTo>
                  <a:lnTo>
                    <a:pt x="11" y="1027"/>
                  </a:lnTo>
                  <a:lnTo>
                    <a:pt x="6" y="1089"/>
                  </a:lnTo>
                  <a:lnTo>
                    <a:pt x="4" y="1153"/>
                  </a:lnTo>
                  <a:lnTo>
                    <a:pt x="1" y="1218"/>
                  </a:lnTo>
                  <a:lnTo>
                    <a:pt x="0" y="1285"/>
                  </a:lnTo>
                  <a:lnTo>
                    <a:pt x="0" y="1285"/>
                  </a:lnTo>
                  <a:lnTo>
                    <a:pt x="1" y="1351"/>
                  </a:lnTo>
                  <a:lnTo>
                    <a:pt x="4" y="1417"/>
                  </a:lnTo>
                  <a:lnTo>
                    <a:pt x="6" y="1481"/>
                  </a:lnTo>
                  <a:lnTo>
                    <a:pt x="11" y="1544"/>
                  </a:lnTo>
                  <a:lnTo>
                    <a:pt x="18" y="1607"/>
                  </a:lnTo>
                  <a:lnTo>
                    <a:pt x="24" y="1667"/>
                  </a:lnTo>
                  <a:lnTo>
                    <a:pt x="33" y="1728"/>
                  </a:lnTo>
                  <a:lnTo>
                    <a:pt x="43" y="1785"/>
                  </a:lnTo>
                  <a:lnTo>
                    <a:pt x="53" y="1843"/>
                  </a:lnTo>
                  <a:lnTo>
                    <a:pt x="64" y="1898"/>
                  </a:lnTo>
                  <a:lnTo>
                    <a:pt x="78" y="1952"/>
                  </a:lnTo>
                  <a:lnTo>
                    <a:pt x="92" y="2005"/>
                  </a:lnTo>
                  <a:lnTo>
                    <a:pt x="106" y="2055"/>
                  </a:lnTo>
                  <a:lnTo>
                    <a:pt x="122" y="2104"/>
                  </a:lnTo>
                  <a:lnTo>
                    <a:pt x="138" y="2150"/>
                  </a:lnTo>
                  <a:lnTo>
                    <a:pt x="156" y="2194"/>
                  </a:lnTo>
                  <a:lnTo>
                    <a:pt x="174" y="2237"/>
                  </a:lnTo>
                  <a:lnTo>
                    <a:pt x="193" y="2278"/>
                  </a:lnTo>
                  <a:lnTo>
                    <a:pt x="213" y="2316"/>
                  </a:lnTo>
                  <a:lnTo>
                    <a:pt x="235" y="2352"/>
                  </a:lnTo>
                  <a:lnTo>
                    <a:pt x="256" y="2385"/>
                  </a:lnTo>
                  <a:lnTo>
                    <a:pt x="279" y="2416"/>
                  </a:lnTo>
                  <a:lnTo>
                    <a:pt x="301" y="2445"/>
                  </a:lnTo>
                  <a:lnTo>
                    <a:pt x="325" y="2470"/>
                  </a:lnTo>
                  <a:lnTo>
                    <a:pt x="349" y="2494"/>
                  </a:lnTo>
                  <a:lnTo>
                    <a:pt x="374" y="2514"/>
                  </a:lnTo>
                  <a:lnTo>
                    <a:pt x="399" y="2531"/>
                  </a:lnTo>
                  <a:lnTo>
                    <a:pt x="424" y="2545"/>
                  </a:lnTo>
                  <a:lnTo>
                    <a:pt x="438" y="2551"/>
                  </a:lnTo>
                  <a:lnTo>
                    <a:pt x="450" y="2556"/>
                  </a:lnTo>
                  <a:lnTo>
                    <a:pt x="464" y="2561"/>
                  </a:lnTo>
                  <a:lnTo>
                    <a:pt x="477" y="2565"/>
                  </a:lnTo>
                  <a:lnTo>
                    <a:pt x="490" y="2568"/>
                  </a:lnTo>
                  <a:lnTo>
                    <a:pt x="504" y="2570"/>
                  </a:lnTo>
                  <a:lnTo>
                    <a:pt x="518" y="2572"/>
                  </a:lnTo>
                  <a:lnTo>
                    <a:pt x="531" y="2572"/>
                  </a:lnTo>
                  <a:lnTo>
                    <a:pt x="531" y="0"/>
                  </a:lnTo>
                  <a:close/>
                </a:path>
              </a:pathLst>
            </a:custGeom>
            <a:gradFill rotWithShape="0">
              <a:gsLst>
                <a:gs pos="0">
                  <a:srgbClr val="7094CE"/>
                </a:gs>
                <a:gs pos="100000">
                  <a:srgbClr val="32639E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4575646" y="2143172"/>
              <a:ext cx="1056225" cy="22284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74"/>
                </a:cxn>
                <a:cxn ang="0">
                  <a:pos x="0" y="2574"/>
                </a:cxn>
                <a:cxn ang="0">
                  <a:pos x="31" y="2574"/>
                </a:cxn>
                <a:cxn ang="0">
                  <a:pos x="94" y="2570"/>
                </a:cxn>
                <a:cxn ang="0">
                  <a:pos x="155" y="2563"/>
                </a:cxn>
                <a:cxn ang="0">
                  <a:pos x="216" y="2553"/>
                </a:cxn>
                <a:cxn ang="0">
                  <a:pos x="274" y="2541"/>
                </a:cxn>
                <a:cxn ang="0">
                  <a:pos x="333" y="2525"/>
                </a:cxn>
                <a:cxn ang="0">
                  <a:pos x="391" y="2506"/>
                </a:cxn>
                <a:cxn ang="0">
                  <a:pos x="446" y="2484"/>
                </a:cxn>
                <a:cxn ang="0">
                  <a:pos x="501" y="2459"/>
                </a:cxn>
                <a:cxn ang="0">
                  <a:pos x="580" y="2418"/>
                </a:cxn>
                <a:cxn ang="0">
                  <a:pos x="682" y="2354"/>
                </a:cxn>
                <a:cxn ang="0">
                  <a:pos x="776" y="2280"/>
                </a:cxn>
                <a:cxn ang="0">
                  <a:pos x="863" y="2197"/>
                </a:cxn>
                <a:cxn ang="0">
                  <a:pos x="940" y="2106"/>
                </a:cxn>
                <a:cxn ang="0">
                  <a:pos x="1011" y="2007"/>
                </a:cxn>
                <a:cxn ang="0">
                  <a:pos x="1072" y="1900"/>
                </a:cxn>
                <a:cxn ang="0">
                  <a:pos x="1123" y="1789"/>
                </a:cxn>
                <a:cxn ang="0">
                  <a:pos x="1165" y="1669"/>
                </a:cxn>
                <a:cxn ang="0">
                  <a:pos x="1181" y="1609"/>
                </a:cxn>
                <a:cxn ang="0">
                  <a:pos x="1195" y="1546"/>
                </a:cxn>
                <a:cxn ang="0">
                  <a:pos x="1205" y="1483"/>
                </a:cxn>
                <a:cxn ang="0">
                  <a:pos x="1214" y="1419"/>
                </a:cxn>
                <a:cxn ang="0">
                  <a:pos x="1217" y="1353"/>
                </a:cxn>
                <a:cxn ang="0">
                  <a:pos x="1220" y="1287"/>
                </a:cxn>
                <a:cxn ang="0">
                  <a:pos x="1219" y="1254"/>
                </a:cxn>
                <a:cxn ang="0">
                  <a:pos x="1216" y="1188"/>
                </a:cxn>
                <a:cxn ang="0">
                  <a:pos x="1210" y="1124"/>
                </a:cxn>
                <a:cxn ang="0">
                  <a:pos x="1200" y="1060"/>
                </a:cxn>
                <a:cxn ang="0">
                  <a:pos x="1189" y="997"/>
                </a:cxn>
                <a:cxn ang="0">
                  <a:pos x="1174" y="935"/>
                </a:cxn>
                <a:cxn ang="0">
                  <a:pos x="1146" y="846"/>
                </a:cxn>
                <a:cxn ang="0">
                  <a:pos x="1100" y="730"/>
                </a:cxn>
                <a:cxn ang="0">
                  <a:pos x="1043" y="620"/>
                </a:cxn>
                <a:cxn ang="0">
                  <a:pos x="977" y="517"/>
                </a:cxn>
                <a:cxn ang="0">
                  <a:pos x="903" y="423"/>
                </a:cxn>
                <a:cxn ang="0">
                  <a:pos x="820" y="335"/>
                </a:cxn>
                <a:cxn ang="0">
                  <a:pos x="730" y="256"/>
                </a:cxn>
                <a:cxn ang="0">
                  <a:pos x="632" y="187"/>
                </a:cxn>
                <a:cxn ang="0">
                  <a:pos x="529" y="128"/>
                </a:cxn>
                <a:cxn ang="0">
                  <a:pos x="474" y="102"/>
                </a:cxn>
                <a:cxn ang="0">
                  <a:pos x="419" y="79"/>
                </a:cxn>
                <a:cxn ang="0">
                  <a:pos x="362" y="59"/>
                </a:cxn>
                <a:cxn ang="0">
                  <a:pos x="305" y="42"/>
                </a:cxn>
                <a:cxn ang="0">
                  <a:pos x="246" y="27"/>
                </a:cxn>
                <a:cxn ang="0">
                  <a:pos x="185" y="15"/>
                </a:cxn>
                <a:cxn ang="0">
                  <a:pos x="124" y="8"/>
                </a:cxn>
                <a:cxn ang="0">
                  <a:pos x="63" y="3"/>
                </a:cxn>
                <a:cxn ang="0">
                  <a:pos x="0" y="0"/>
                </a:cxn>
              </a:cxnLst>
              <a:rect l="0" t="0" r="r" b="b"/>
              <a:pathLst>
                <a:path w="1220" h="257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574"/>
                  </a:lnTo>
                  <a:lnTo>
                    <a:pt x="0" y="2574"/>
                  </a:lnTo>
                  <a:lnTo>
                    <a:pt x="0" y="2574"/>
                  </a:lnTo>
                  <a:lnTo>
                    <a:pt x="0" y="2574"/>
                  </a:lnTo>
                  <a:lnTo>
                    <a:pt x="31" y="2574"/>
                  </a:lnTo>
                  <a:lnTo>
                    <a:pt x="63" y="2572"/>
                  </a:lnTo>
                  <a:lnTo>
                    <a:pt x="94" y="2570"/>
                  </a:lnTo>
                  <a:lnTo>
                    <a:pt x="124" y="2567"/>
                  </a:lnTo>
                  <a:lnTo>
                    <a:pt x="155" y="2563"/>
                  </a:lnTo>
                  <a:lnTo>
                    <a:pt x="185" y="2558"/>
                  </a:lnTo>
                  <a:lnTo>
                    <a:pt x="216" y="2553"/>
                  </a:lnTo>
                  <a:lnTo>
                    <a:pt x="246" y="2547"/>
                  </a:lnTo>
                  <a:lnTo>
                    <a:pt x="274" y="2541"/>
                  </a:lnTo>
                  <a:lnTo>
                    <a:pt x="305" y="2533"/>
                  </a:lnTo>
                  <a:lnTo>
                    <a:pt x="333" y="2525"/>
                  </a:lnTo>
                  <a:lnTo>
                    <a:pt x="362" y="2516"/>
                  </a:lnTo>
                  <a:lnTo>
                    <a:pt x="391" y="2506"/>
                  </a:lnTo>
                  <a:lnTo>
                    <a:pt x="419" y="2496"/>
                  </a:lnTo>
                  <a:lnTo>
                    <a:pt x="446" y="2484"/>
                  </a:lnTo>
                  <a:lnTo>
                    <a:pt x="474" y="2472"/>
                  </a:lnTo>
                  <a:lnTo>
                    <a:pt x="501" y="2459"/>
                  </a:lnTo>
                  <a:lnTo>
                    <a:pt x="529" y="2447"/>
                  </a:lnTo>
                  <a:lnTo>
                    <a:pt x="580" y="2418"/>
                  </a:lnTo>
                  <a:lnTo>
                    <a:pt x="632" y="2387"/>
                  </a:lnTo>
                  <a:lnTo>
                    <a:pt x="682" y="2354"/>
                  </a:lnTo>
                  <a:lnTo>
                    <a:pt x="730" y="2318"/>
                  </a:lnTo>
                  <a:lnTo>
                    <a:pt x="776" y="2280"/>
                  </a:lnTo>
                  <a:lnTo>
                    <a:pt x="820" y="2240"/>
                  </a:lnTo>
                  <a:lnTo>
                    <a:pt x="863" y="2197"/>
                  </a:lnTo>
                  <a:lnTo>
                    <a:pt x="903" y="2152"/>
                  </a:lnTo>
                  <a:lnTo>
                    <a:pt x="940" y="2106"/>
                  </a:lnTo>
                  <a:lnTo>
                    <a:pt x="977" y="2057"/>
                  </a:lnTo>
                  <a:lnTo>
                    <a:pt x="1011" y="2007"/>
                  </a:lnTo>
                  <a:lnTo>
                    <a:pt x="1043" y="1954"/>
                  </a:lnTo>
                  <a:lnTo>
                    <a:pt x="1072" y="1900"/>
                  </a:lnTo>
                  <a:lnTo>
                    <a:pt x="1100" y="1845"/>
                  </a:lnTo>
                  <a:lnTo>
                    <a:pt x="1123" y="1789"/>
                  </a:lnTo>
                  <a:lnTo>
                    <a:pt x="1146" y="1730"/>
                  </a:lnTo>
                  <a:lnTo>
                    <a:pt x="1165" y="1669"/>
                  </a:lnTo>
                  <a:lnTo>
                    <a:pt x="1174" y="1639"/>
                  </a:lnTo>
                  <a:lnTo>
                    <a:pt x="1181" y="1609"/>
                  </a:lnTo>
                  <a:lnTo>
                    <a:pt x="1189" y="1578"/>
                  </a:lnTo>
                  <a:lnTo>
                    <a:pt x="1195" y="1546"/>
                  </a:lnTo>
                  <a:lnTo>
                    <a:pt x="1200" y="1515"/>
                  </a:lnTo>
                  <a:lnTo>
                    <a:pt x="1205" y="1483"/>
                  </a:lnTo>
                  <a:lnTo>
                    <a:pt x="1210" y="1451"/>
                  </a:lnTo>
                  <a:lnTo>
                    <a:pt x="1214" y="1419"/>
                  </a:lnTo>
                  <a:lnTo>
                    <a:pt x="1216" y="1386"/>
                  </a:lnTo>
                  <a:lnTo>
                    <a:pt x="1217" y="1353"/>
                  </a:lnTo>
                  <a:lnTo>
                    <a:pt x="1219" y="1321"/>
                  </a:lnTo>
                  <a:lnTo>
                    <a:pt x="1220" y="1287"/>
                  </a:lnTo>
                  <a:lnTo>
                    <a:pt x="1220" y="1287"/>
                  </a:lnTo>
                  <a:lnTo>
                    <a:pt x="1219" y="1254"/>
                  </a:lnTo>
                  <a:lnTo>
                    <a:pt x="1217" y="1220"/>
                  </a:lnTo>
                  <a:lnTo>
                    <a:pt x="1216" y="1188"/>
                  </a:lnTo>
                  <a:lnTo>
                    <a:pt x="1214" y="1155"/>
                  </a:lnTo>
                  <a:lnTo>
                    <a:pt x="1210" y="1124"/>
                  </a:lnTo>
                  <a:lnTo>
                    <a:pt x="1205" y="1091"/>
                  </a:lnTo>
                  <a:lnTo>
                    <a:pt x="1200" y="1060"/>
                  </a:lnTo>
                  <a:lnTo>
                    <a:pt x="1195" y="1027"/>
                  </a:lnTo>
                  <a:lnTo>
                    <a:pt x="1189" y="997"/>
                  </a:lnTo>
                  <a:lnTo>
                    <a:pt x="1181" y="966"/>
                  </a:lnTo>
                  <a:lnTo>
                    <a:pt x="1174" y="935"/>
                  </a:lnTo>
                  <a:lnTo>
                    <a:pt x="1165" y="904"/>
                  </a:lnTo>
                  <a:lnTo>
                    <a:pt x="1146" y="846"/>
                  </a:lnTo>
                  <a:lnTo>
                    <a:pt x="1123" y="787"/>
                  </a:lnTo>
                  <a:lnTo>
                    <a:pt x="1100" y="730"/>
                  </a:lnTo>
                  <a:lnTo>
                    <a:pt x="1072" y="674"/>
                  </a:lnTo>
                  <a:lnTo>
                    <a:pt x="1043" y="620"/>
                  </a:lnTo>
                  <a:lnTo>
                    <a:pt x="1011" y="568"/>
                  </a:lnTo>
                  <a:lnTo>
                    <a:pt x="977" y="517"/>
                  </a:lnTo>
                  <a:lnTo>
                    <a:pt x="940" y="469"/>
                  </a:lnTo>
                  <a:lnTo>
                    <a:pt x="903" y="423"/>
                  </a:lnTo>
                  <a:lnTo>
                    <a:pt x="863" y="378"/>
                  </a:lnTo>
                  <a:lnTo>
                    <a:pt x="820" y="335"/>
                  </a:lnTo>
                  <a:lnTo>
                    <a:pt x="776" y="295"/>
                  </a:lnTo>
                  <a:lnTo>
                    <a:pt x="730" y="256"/>
                  </a:lnTo>
                  <a:lnTo>
                    <a:pt x="682" y="221"/>
                  </a:lnTo>
                  <a:lnTo>
                    <a:pt x="632" y="187"/>
                  </a:lnTo>
                  <a:lnTo>
                    <a:pt x="580" y="156"/>
                  </a:lnTo>
                  <a:lnTo>
                    <a:pt x="529" y="128"/>
                  </a:lnTo>
                  <a:lnTo>
                    <a:pt x="501" y="114"/>
                  </a:lnTo>
                  <a:lnTo>
                    <a:pt x="474" y="102"/>
                  </a:lnTo>
                  <a:lnTo>
                    <a:pt x="446" y="91"/>
                  </a:lnTo>
                  <a:lnTo>
                    <a:pt x="419" y="79"/>
                  </a:lnTo>
                  <a:lnTo>
                    <a:pt x="391" y="68"/>
                  </a:lnTo>
                  <a:lnTo>
                    <a:pt x="362" y="59"/>
                  </a:lnTo>
                  <a:lnTo>
                    <a:pt x="333" y="49"/>
                  </a:lnTo>
                  <a:lnTo>
                    <a:pt x="305" y="42"/>
                  </a:lnTo>
                  <a:lnTo>
                    <a:pt x="274" y="34"/>
                  </a:lnTo>
                  <a:lnTo>
                    <a:pt x="246" y="27"/>
                  </a:lnTo>
                  <a:lnTo>
                    <a:pt x="216" y="20"/>
                  </a:lnTo>
                  <a:lnTo>
                    <a:pt x="185" y="15"/>
                  </a:lnTo>
                  <a:lnTo>
                    <a:pt x="155" y="12"/>
                  </a:lnTo>
                  <a:lnTo>
                    <a:pt x="124" y="8"/>
                  </a:lnTo>
                  <a:lnTo>
                    <a:pt x="94" y="4"/>
                  </a:lnTo>
                  <a:lnTo>
                    <a:pt x="63" y="3"/>
                  </a:lnTo>
                  <a:lnTo>
                    <a:pt x="3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7000">
                  <a:srgbClr val="A7C2E3"/>
                </a:gs>
                <a:gs pos="100000">
                  <a:srgbClr val="6594CD"/>
                </a:gs>
              </a:gsLst>
              <a:lin ang="1020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latin typeface="Arial Narrow" pitchFamily="112" charset="0"/>
              </a:endParaRPr>
            </a:p>
          </p:txBody>
        </p:sp>
      </p:grpSp>
      <p:grpSp>
        <p:nvGrpSpPr>
          <p:cNvPr id="9" name="Group 27"/>
          <p:cNvGrpSpPr/>
          <p:nvPr/>
        </p:nvGrpSpPr>
        <p:grpSpPr>
          <a:xfrm>
            <a:off x="3412174" y="3473711"/>
            <a:ext cx="507334" cy="816410"/>
            <a:chOff x="4453574" y="2848765"/>
            <a:chExt cx="507334" cy="816410"/>
          </a:xfrm>
        </p:grpSpPr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4453574" y="2848765"/>
              <a:ext cx="507334" cy="816410"/>
            </a:xfrm>
            <a:custGeom>
              <a:avLst/>
              <a:gdLst/>
              <a:ahLst/>
              <a:cxnLst>
                <a:cxn ang="0">
                  <a:pos x="138" y="0"/>
                </a:cxn>
                <a:cxn ang="0">
                  <a:pos x="138" y="0"/>
                </a:cxn>
                <a:cxn ang="0">
                  <a:pos x="123" y="3"/>
                </a:cxn>
                <a:cxn ang="0">
                  <a:pos x="108" y="10"/>
                </a:cxn>
                <a:cxn ang="0">
                  <a:pos x="94" y="22"/>
                </a:cxn>
                <a:cxn ang="0">
                  <a:pos x="81" y="38"/>
                </a:cxn>
                <a:cxn ang="0">
                  <a:pos x="57" y="81"/>
                </a:cxn>
                <a:cxn ang="0">
                  <a:pos x="38" y="137"/>
                </a:cxn>
                <a:cxn ang="0">
                  <a:pos x="22" y="206"/>
                </a:cxn>
                <a:cxn ang="0">
                  <a:pos x="10" y="285"/>
                </a:cxn>
                <a:cxn ang="0">
                  <a:pos x="3" y="373"/>
                </a:cxn>
                <a:cxn ang="0">
                  <a:pos x="0" y="468"/>
                </a:cxn>
                <a:cxn ang="0">
                  <a:pos x="2" y="516"/>
                </a:cxn>
                <a:cxn ang="0">
                  <a:pos x="5" y="609"/>
                </a:cxn>
                <a:cxn ang="0">
                  <a:pos x="15" y="693"/>
                </a:cxn>
                <a:cxn ang="0">
                  <a:pos x="29" y="769"/>
                </a:cxn>
                <a:cxn ang="0">
                  <a:pos x="47" y="833"/>
                </a:cxn>
                <a:cxn ang="0">
                  <a:pos x="68" y="886"/>
                </a:cxn>
                <a:cxn ang="0">
                  <a:pos x="87" y="915"/>
                </a:cxn>
                <a:cxn ang="0">
                  <a:pos x="101" y="928"/>
                </a:cxn>
                <a:cxn ang="0">
                  <a:pos x="116" y="938"/>
                </a:cxn>
                <a:cxn ang="0">
                  <a:pos x="131" y="943"/>
                </a:cxn>
                <a:cxn ang="0">
                  <a:pos x="138" y="943"/>
                </a:cxn>
                <a:cxn ang="0">
                  <a:pos x="138" y="943"/>
                </a:cxn>
                <a:cxn ang="0">
                  <a:pos x="185" y="941"/>
                </a:cxn>
                <a:cxn ang="0">
                  <a:pos x="229" y="935"/>
                </a:cxn>
                <a:cxn ang="0">
                  <a:pos x="271" y="922"/>
                </a:cxn>
                <a:cxn ang="0">
                  <a:pos x="313" y="907"/>
                </a:cxn>
                <a:cxn ang="0">
                  <a:pos x="351" y="887"/>
                </a:cxn>
                <a:cxn ang="0">
                  <a:pos x="388" y="863"/>
                </a:cxn>
                <a:cxn ang="0">
                  <a:pos x="423" y="836"/>
                </a:cxn>
                <a:cxn ang="0">
                  <a:pos x="454" y="805"/>
                </a:cxn>
                <a:cxn ang="0">
                  <a:pos x="483" y="772"/>
                </a:cxn>
                <a:cxn ang="0">
                  <a:pos x="509" y="735"/>
                </a:cxn>
                <a:cxn ang="0">
                  <a:pos x="532" y="696"/>
                </a:cxn>
                <a:cxn ang="0">
                  <a:pos x="551" y="656"/>
                </a:cxn>
                <a:cxn ang="0">
                  <a:pos x="566" y="612"/>
                </a:cxn>
                <a:cxn ang="0">
                  <a:pos x="576" y="567"/>
                </a:cxn>
                <a:cxn ang="0">
                  <a:pos x="583" y="521"/>
                </a:cxn>
                <a:cxn ang="0">
                  <a:pos x="586" y="472"/>
                </a:cxn>
                <a:cxn ang="0">
                  <a:pos x="585" y="448"/>
                </a:cxn>
                <a:cxn ang="0">
                  <a:pos x="581" y="400"/>
                </a:cxn>
                <a:cxn ang="0">
                  <a:pos x="571" y="354"/>
                </a:cxn>
                <a:cxn ang="0">
                  <a:pos x="558" y="310"/>
                </a:cxn>
                <a:cxn ang="0">
                  <a:pos x="542" y="268"/>
                </a:cxn>
                <a:cxn ang="0">
                  <a:pos x="521" y="227"/>
                </a:cxn>
                <a:cxn ang="0">
                  <a:pos x="497" y="190"/>
                </a:cxn>
                <a:cxn ang="0">
                  <a:pos x="469" y="155"/>
                </a:cxn>
                <a:cxn ang="0">
                  <a:pos x="439" y="123"/>
                </a:cxn>
                <a:cxn ang="0">
                  <a:pos x="405" y="94"/>
                </a:cxn>
                <a:cxn ang="0">
                  <a:pos x="370" y="69"/>
                </a:cxn>
                <a:cxn ang="0">
                  <a:pos x="333" y="47"/>
                </a:cxn>
                <a:cxn ang="0">
                  <a:pos x="293" y="29"/>
                </a:cxn>
                <a:cxn ang="0">
                  <a:pos x="250" y="15"/>
                </a:cxn>
                <a:cxn ang="0">
                  <a:pos x="206" y="7"/>
                </a:cxn>
                <a:cxn ang="0">
                  <a:pos x="161" y="2"/>
                </a:cxn>
                <a:cxn ang="0">
                  <a:pos x="138" y="0"/>
                </a:cxn>
              </a:cxnLst>
              <a:rect l="0" t="0" r="r" b="b"/>
              <a:pathLst>
                <a:path w="586" h="943">
                  <a:moveTo>
                    <a:pt x="138" y="0"/>
                  </a:move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1" y="2"/>
                  </a:lnTo>
                  <a:lnTo>
                    <a:pt x="123" y="3"/>
                  </a:lnTo>
                  <a:lnTo>
                    <a:pt x="116" y="7"/>
                  </a:lnTo>
                  <a:lnTo>
                    <a:pt x="108" y="10"/>
                  </a:lnTo>
                  <a:lnTo>
                    <a:pt x="101" y="15"/>
                  </a:lnTo>
                  <a:lnTo>
                    <a:pt x="94" y="22"/>
                  </a:lnTo>
                  <a:lnTo>
                    <a:pt x="87" y="29"/>
                  </a:lnTo>
                  <a:lnTo>
                    <a:pt x="81" y="38"/>
                  </a:lnTo>
                  <a:lnTo>
                    <a:pt x="68" y="57"/>
                  </a:lnTo>
                  <a:lnTo>
                    <a:pt x="57" y="81"/>
                  </a:lnTo>
                  <a:lnTo>
                    <a:pt x="47" y="107"/>
                  </a:lnTo>
                  <a:lnTo>
                    <a:pt x="38" y="137"/>
                  </a:lnTo>
                  <a:lnTo>
                    <a:pt x="29" y="170"/>
                  </a:lnTo>
                  <a:lnTo>
                    <a:pt x="22" y="206"/>
                  </a:lnTo>
                  <a:lnTo>
                    <a:pt x="15" y="245"/>
                  </a:lnTo>
                  <a:lnTo>
                    <a:pt x="10" y="285"/>
                  </a:lnTo>
                  <a:lnTo>
                    <a:pt x="5" y="328"/>
                  </a:lnTo>
                  <a:lnTo>
                    <a:pt x="3" y="373"/>
                  </a:lnTo>
                  <a:lnTo>
                    <a:pt x="2" y="419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2" y="516"/>
                  </a:lnTo>
                  <a:lnTo>
                    <a:pt x="3" y="562"/>
                  </a:lnTo>
                  <a:lnTo>
                    <a:pt x="5" y="609"/>
                  </a:lnTo>
                  <a:lnTo>
                    <a:pt x="10" y="651"/>
                  </a:lnTo>
                  <a:lnTo>
                    <a:pt x="15" y="693"/>
                  </a:lnTo>
                  <a:lnTo>
                    <a:pt x="22" y="733"/>
                  </a:lnTo>
                  <a:lnTo>
                    <a:pt x="29" y="769"/>
                  </a:lnTo>
                  <a:lnTo>
                    <a:pt x="38" y="803"/>
                  </a:lnTo>
                  <a:lnTo>
                    <a:pt x="47" y="833"/>
                  </a:lnTo>
                  <a:lnTo>
                    <a:pt x="57" y="861"/>
                  </a:lnTo>
                  <a:lnTo>
                    <a:pt x="68" y="886"/>
                  </a:lnTo>
                  <a:lnTo>
                    <a:pt x="81" y="906"/>
                  </a:lnTo>
                  <a:lnTo>
                    <a:pt x="87" y="915"/>
                  </a:lnTo>
                  <a:lnTo>
                    <a:pt x="94" y="922"/>
                  </a:lnTo>
                  <a:lnTo>
                    <a:pt x="101" y="928"/>
                  </a:lnTo>
                  <a:lnTo>
                    <a:pt x="108" y="933"/>
                  </a:lnTo>
                  <a:lnTo>
                    <a:pt x="116" y="938"/>
                  </a:lnTo>
                  <a:lnTo>
                    <a:pt x="123" y="941"/>
                  </a:lnTo>
                  <a:lnTo>
                    <a:pt x="131" y="943"/>
                  </a:lnTo>
                  <a:lnTo>
                    <a:pt x="138" y="943"/>
                  </a:lnTo>
                  <a:lnTo>
                    <a:pt x="138" y="943"/>
                  </a:lnTo>
                  <a:lnTo>
                    <a:pt x="138" y="943"/>
                  </a:lnTo>
                  <a:lnTo>
                    <a:pt x="138" y="943"/>
                  </a:lnTo>
                  <a:lnTo>
                    <a:pt x="161" y="943"/>
                  </a:lnTo>
                  <a:lnTo>
                    <a:pt x="185" y="941"/>
                  </a:lnTo>
                  <a:lnTo>
                    <a:pt x="206" y="938"/>
                  </a:lnTo>
                  <a:lnTo>
                    <a:pt x="229" y="935"/>
                  </a:lnTo>
                  <a:lnTo>
                    <a:pt x="250" y="928"/>
                  </a:lnTo>
                  <a:lnTo>
                    <a:pt x="271" y="922"/>
                  </a:lnTo>
                  <a:lnTo>
                    <a:pt x="293" y="915"/>
                  </a:lnTo>
                  <a:lnTo>
                    <a:pt x="313" y="907"/>
                  </a:lnTo>
                  <a:lnTo>
                    <a:pt x="333" y="897"/>
                  </a:lnTo>
                  <a:lnTo>
                    <a:pt x="351" y="887"/>
                  </a:lnTo>
                  <a:lnTo>
                    <a:pt x="370" y="876"/>
                  </a:lnTo>
                  <a:lnTo>
                    <a:pt x="388" y="863"/>
                  </a:lnTo>
                  <a:lnTo>
                    <a:pt x="405" y="851"/>
                  </a:lnTo>
                  <a:lnTo>
                    <a:pt x="423" y="836"/>
                  </a:lnTo>
                  <a:lnTo>
                    <a:pt x="439" y="822"/>
                  </a:lnTo>
                  <a:lnTo>
                    <a:pt x="454" y="805"/>
                  </a:lnTo>
                  <a:lnTo>
                    <a:pt x="469" y="789"/>
                  </a:lnTo>
                  <a:lnTo>
                    <a:pt x="483" y="772"/>
                  </a:lnTo>
                  <a:lnTo>
                    <a:pt x="497" y="754"/>
                  </a:lnTo>
                  <a:lnTo>
                    <a:pt x="509" y="735"/>
                  </a:lnTo>
                  <a:lnTo>
                    <a:pt x="521" y="716"/>
                  </a:lnTo>
                  <a:lnTo>
                    <a:pt x="532" y="696"/>
                  </a:lnTo>
                  <a:lnTo>
                    <a:pt x="542" y="676"/>
                  </a:lnTo>
                  <a:lnTo>
                    <a:pt x="551" y="656"/>
                  </a:lnTo>
                  <a:lnTo>
                    <a:pt x="558" y="635"/>
                  </a:lnTo>
                  <a:lnTo>
                    <a:pt x="566" y="612"/>
                  </a:lnTo>
                  <a:lnTo>
                    <a:pt x="571" y="590"/>
                  </a:lnTo>
                  <a:lnTo>
                    <a:pt x="576" y="567"/>
                  </a:lnTo>
                  <a:lnTo>
                    <a:pt x="581" y="543"/>
                  </a:lnTo>
                  <a:lnTo>
                    <a:pt x="583" y="521"/>
                  </a:lnTo>
                  <a:lnTo>
                    <a:pt x="585" y="497"/>
                  </a:lnTo>
                  <a:lnTo>
                    <a:pt x="586" y="472"/>
                  </a:lnTo>
                  <a:lnTo>
                    <a:pt x="586" y="472"/>
                  </a:lnTo>
                  <a:lnTo>
                    <a:pt x="585" y="448"/>
                  </a:lnTo>
                  <a:lnTo>
                    <a:pt x="583" y="424"/>
                  </a:lnTo>
                  <a:lnTo>
                    <a:pt x="581" y="400"/>
                  </a:lnTo>
                  <a:lnTo>
                    <a:pt x="576" y="377"/>
                  </a:lnTo>
                  <a:lnTo>
                    <a:pt x="571" y="354"/>
                  </a:lnTo>
                  <a:lnTo>
                    <a:pt x="566" y="331"/>
                  </a:lnTo>
                  <a:lnTo>
                    <a:pt x="558" y="310"/>
                  </a:lnTo>
                  <a:lnTo>
                    <a:pt x="551" y="289"/>
                  </a:lnTo>
                  <a:lnTo>
                    <a:pt x="542" y="268"/>
                  </a:lnTo>
                  <a:lnTo>
                    <a:pt x="532" y="247"/>
                  </a:lnTo>
                  <a:lnTo>
                    <a:pt x="521" y="227"/>
                  </a:lnTo>
                  <a:lnTo>
                    <a:pt x="509" y="209"/>
                  </a:lnTo>
                  <a:lnTo>
                    <a:pt x="497" y="190"/>
                  </a:lnTo>
                  <a:lnTo>
                    <a:pt x="483" y="172"/>
                  </a:lnTo>
                  <a:lnTo>
                    <a:pt x="469" y="155"/>
                  </a:lnTo>
                  <a:lnTo>
                    <a:pt x="454" y="138"/>
                  </a:lnTo>
                  <a:lnTo>
                    <a:pt x="439" y="123"/>
                  </a:lnTo>
                  <a:lnTo>
                    <a:pt x="423" y="108"/>
                  </a:lnTo>
                  <a:lnTo>
                    <a:pt x="405" y="94"/>
                  </a:lnTo>
                  <a:lnTo>
                    <a:pt x="388" y="81"/>
                  </a:lnTo>
                  <a:lnTo>
                    <a:pt x="370" y="69"/>
                  </a:lnTo>
                  <a:lnTo>
                    <a:pt x="351" y="58"/>
                  </a:lnTo>
                  <a:lnTo>
                    <a:pt x="333" y="47"/>
                  </a:lnTo>
                  <a:lnTo>
                    <a:pt x="313" y="38"/>
                  </a:lnTo>
                  <a:lnTo>
                    <a:pt x="293" y="29"/>
                  </a:lnTo>
                  <a:lnTo>
                    <a:pt x="271" y="22"/>
                  </a:lnTo>
                  <a:lnTo>
                    <a:pt x="250" y="15"/>
                  </a:lnTo>
                  <a:lnTo>
                    <a:pt x="229" y="10"/>
                  </a:lnTo>
                  <a:lnTo>
                    <a:pt x="206" y="7"/>
                  </a:lnTo>
                  <a:lnTo>
                    <a:pt x="185" y="3"/>
                  </a:lnTo>
                  <a:lnTo>
                    <a:pt x="161" y="2"/>
                  </a:lnTo>
                  <a:lnTo>
                    <a:pt x="138" y="0"/>
                  </a:lnTo>
                  <a:lnTo>
                    <a:pt x="13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AFF2F"/>
                </a:gs>
                <a:gs pos="100000">
                  <a:srgbClr val="AD8D03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4495800" y="2881086"/>
              <a:ext cx="395514" cy="624114"/>
            </a:xfrm>
            <a:custGeom>
              <a:avLst/>
              <a:gdLst/>
              <a:ahLst/>
              <a:cxnLst>
                <a:cxn ang="0">
                  <a:pos x="138" y="0"/>
                </a:cxn>
                <a:cxn ang="0">
                  <a:pos x="138" y="0"/>
                </a:cxn>
                <a:cxn ang="0">
                  <a:pos x="123" y="3"/>
                </a:cxn>
                <a:cxn ang="0">
                  <a:pos x="108" y="10"/>
                </a:cxn>
                <a:cxn ang="0">
                  <a:pos x="94" y="22"/>
                </a:cxn>
                <a:cxn ang="0">
                  <a:pos x="81" y="38"/>
                </a:cxn>
                <a:cxn ang="0">
                  <a:pos x="57" y="81"/>
                </a:cxn>
                <a:cxn ang="0">
                  <a:pos x="38" y="137"/>
                </a:cxn>
                <a:cxn ang="0">
                  <a:pos x="22" y="206"/>
                </a:cxn>
                <a:cxn ang="0">
                  <a:pos x="10" y="285"/>
                </a:cxn>
                <a:cxn ang="0">
                  <a:pos x="3" y="373"/>
                </a:cxn>
                <a:cxn ang="0">
                  <a:pos x="0" y="468"/>
                </a:cxn>
                <a:cxn ang="0">
                  <a:pos x="2" y="516"/>
                </a:cxn>
                <a:cxn ang="0">
                  <a:pos x="5" y="609"/>
                </a:cxn>
                <a:cxn ang="0">
                  <a:pos x="15" y="693"/>
                </a:cxn>
                <a:cxn ang="0">
                  <a:pos x="29" y="769"/>
                </a:cxn>
                <a:cxn ang="0">
                  <a:pos x="47" y="833"/>
                </a:cxn>
                <a:cxn ang="0">
                  <a:pos x="68" y="886"/>
                </a:cxn>
                <a:cxn ang="0">
                  <a:pos x="87" y="915"/>
                </a:cxn>
                <a:cxn ang="0">
                  <a:pos x="101" y="928"/>
                </a:cxn>
                <a:cxn ang="0">
                  <a:pos x="116" y="938"/>
                </a:cxn>
                <a:cxn ang="0">
                  <a:pos x="131" y="943"/>
                </a:cxn>
                <a:cxn ang="0">
                  <a:pos x="138" y="943"/>
                </a:cxn>
                <a:cxn ang="0">
                  <a:pos x="138" y="943"/>
                </a:cxn>
                <a:cxn ang="0">
                  <a:pos x="185" y="941"/>
                </a:cxn>
                <a:cxn ang="0">
                  <a:pos x="229" y="935"/>
                </a:cxn>
                <a:cxn ang="0">
                  <a:pos x="271" y="922"/>
                </a:cxn>
                <a:cxn ang="0">
                  <a:pos x="313" y="907"/>
                </a:cxn>
                <a:cxn ang="0">
                  <a:pos x="351" y="887"/>
                </a:cxn>
                <a:cxn ang="0">
                  <a:pos x="388" y="863"/>
                </a:cxn>
                <a:cxn ang="0">
                  <a:pos x="423" y="836"/>
                </a:cxn>
                <a:cxn ang="0">
                  <a:pos x="454" y="805"/>
                </a:cxn>
                <a:cxn ang="0">
                  <a:pos x="483" y="772"/>
                </a:cxn>
                <a:cxn ang="0">
                  <a:pos x="509" y="735"/>
                </a:cxn>
                <a:cxn ang="0">
                  <a:pos x="532" y="696"/>
                </a:cxn>
                <a:cxn ang="0">
                  <a:pos x="551" y="656"/>
                </a:cxn>
                <a:cxn ang="0">
                  <a:pos x="566" y="612"/>
                </a:cxn>
                <a:cxn ang="0">
                  <a:pos x="576" y="567"/>
                </a:cxn>
                <a:cxn ang="0">
                  <a:pos x="583" y="521"/>
                </a:cxn>
                <a:cxn ang="0">
                  <a:pos x="586" y="472"/>
                </a:cxn>
                <a:cxn ang="0">
                  <a:pos x="585" y="448"/>
                </a:cxn>
                <a:cxn ang="0">
                  <a:pos x="581" y="400"/>
                </a:cxn>
                <a:cxn ang="0">
                  <a:pos x="571" y="354"/>
                </a:cxn>
                <a:cxn ang="0">
                  <a:pos x="558" y="310"/>
                </a:cxn>
                <a:cxn ang="0">
                  <a:pos x="542" y="268"/>
                </a:cxn>
                <a:cxn ang="0">
                  <a:pos x="521" y="227"/>
                </a:cxn>
                <a:cxn ang="0">
                  <a:pos x="497" y="190"/>
                </a:cxn>
                <a:cxn ang="0">
                  <a:pos x="469" y="155"/>
                </a:cxn>
                <a:cxn ang="0">
                  <a:pos x="439" y="123"/>
                </a:cxn>
                <a:cxn ang="0">
                  <a:pos x="405" y="94"/>
                </a:cxn>
                <a:cxn ang="0">
                  <a:pos x="370" y="69"/>
                </a:cxn>
                <a:cxn ang="0">
                  <a:pos x="333" y="47"/>
                </a:cxn>
                <a:cxn ang="0">
                  <a:pos x="293" y="29"/>
                </a:cxn>
                <a:cxn ang="0">
                  <a:pos x="250" y="15"/>
                </a:cxn>
                <a:cxn ang="0">
                  <a:pos x="206" y="7"/>
                </a:cxn>
                <a:cxn ang="0">
                  <a:pos x="161" y="2"/>
                </a:cxn>
                <a:cxn ang="0">
                  <a:pos x="138" y="0"/>
                </a:cxn>
              </a:cxnLst>
              <a:rect l="0" t="0" r="r" b="b"/>
              <a:pathLst>
                <a:path w="586" h="943">
                  <a:moveTo>
                    <a:pt x="138" y="0"/>
                  </a:move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1" y="2"/>
                  </a:lnTo>
                  <a:lnTo>
                    <a:pt x="123" y="3"/>
                  </a:lnTo>
                  <a:lnTo>
                    <a:pt x="116" y="7"/>
                  </a:lnTo>
                  <a:lnTo>
                    <a:pt x="108" y="10"/>
                  </a:lnTo>
                  <a:lnTo>
                    <a:pt x="101" y="15"/>
                  </a:lnTo>
                  <a:lnTo>
                    <a:pt x="94" y="22"/>
                  </a:lnTo>
                  <a:lnTo>
                    <a:pt x="87" y="29"/>
                  </a:lnTo>
                  <a:lnTo>
                    <a:pt x="81" y="38"/>
                  </a:lnTo>
                  <a:lnTo>
                    <a:pt x="68" y="57"/>
                  </a:lnTo>
                  <a:lnTo>
                    <a:pt x="57" y="81"/>
                  </a:lnTo>
                  <a:lnTo>
                    <a:pt x="47" y="107"/>
                  </a:lnTo>
                  <a:lnTo>
                    <a:pt x="38" y="137"/>
                  </a:lnTo>
                  <a:lnTo>
                    <a:pt x="29" y="170"/>
                  </a:lnTo>
                  <a:lnTo>
                    <a:pt x="22" y="206"/>
                  </a:lnTo>
                  <a:lnTo>
                    <a:pt x="15" y="245"/>
                  </a:lnTo>
                  <a:lnTo>
                    <a:pt x="10" y="285"/>
                  </a:lnTo>
                  <a:lnTo>
                    <a:pt x="5" y="328"/>
                  </a:lnTo>
                  <a:lnTo>
                    <a:pt x="3" y="373"/>
                  </a:lnTo>
                  <a:lnTo>
                    <a:pt x="2" y="419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2" y="516"/>
                  </a:lnTo>
                  <a:lnTo>
                    <a:pt x="3" y="562"/>
                  </a:lnTo>
                  <a:lnTo>
                    <a:pt x="5" y="609"/>
                  </a:lnTo>
                  <a:lnTo>
                    <a:pt x="10" y="651"/>
                  </a:lnTo>
                  <a:lnTo>
                    <a:pt x="15" y="693"/>
                  </a:lnTo>
                  <a:lnTo>
                    <a:pt x="22" y="733"/>
                  </a:lnTo>
                  <a:lnTo>
                    <a:pt x="29" y="769"/>
                  </a:lnTo>
                  <a:lnTo>
                    <a:pt x="38" y="803"/>
                  </a:lnTo>
                  <a:lnTo>
                    <a:pt x="47" y="833"/>
                  </a:lnTo>
                  <a:lnTo>
                    <a:pt x="57" y="861"/>
                  </a:lnTo>
                  <a:lnTo>
                    <a:pt x="68" y="886"/>
                  </a:lnTo>
                  <a:lnTo>
                    <a:pt x="81" y="906"/>
                  </a:lnTo>
                  <a:lnTo>
                    <a:pt x="87" y="915"/>
                  </a:lnTo>
                  <a:lnTo>
                    <a:pt x="94" y="922"/>
                  </a:lnTo>
                  <a:lnTo>
                    <a:pt x="101" y="928"/>
                  </a:lnTo>
                  <a:lnTo>
                    <a:pt x="108" y="933"/>
                  </a:lnTo>
                  <a:lnTo>
                    <a:pt x="116" y="938"/>
                  </a:lnTo>
                  <a:lnTo>
                    <a:pt x="123" y="941"/>
                  </a:lnTo>
                  <a:lnTo>
                    <a:pt x="131" y="943"/>
                  </a:lnTo>
                  <a:lnTo>
                    <a:pt x="138" y="943"/>
                  </a:lnTo>
                  <a:lnTo>
                    <a:pt x="138" y="943"/>
                  </a:lnTo>
                  <a:lnTo>
                    <a:pt x="138" y="943"/>
                  </a:lnTo>
                  <a:lnTo>
                    <a:pt x="138" y="943"/>
                  </a:lnTo>
                  <a:lnTo>
                    <a:pt x="161" y="943"/>
                  </a:lnTo>
                  <a:lnTo>
                    <a:pt x="185" y="941"/>
                  </a:lnTo>
                  <a:lnTo>
                    <a:pt x="206" y="938"/>
                  </a:lnTo>
                  <a:lnTo>
                    <a:pt x="229" y="935"/>
                  </a:lnTo>
                  <a:lnTo>
                    <a:pt x="250" y="928"/>
                  </a:lnTo>
                  <a:lnTo>
                    <a:pt x="271" y="922"/>
                  </a:lnTo>
                  <a:lnTo>
                    <a:pt x="293" y="915"/>
                  </a:lnTo>
                  <a:lnTo>
                    <a:pt x="313" y="907"/>
                  </a:lnTo>
                  <a:lnTo>
                    <a:pt x="333" y="897"/>
                  </a:lnTo>
                  <a:lnTo>
                    <a:pt x="351" y="887"/>
                  </a:lnTo>
                  <a:lnTo>
                    <a:pt x="370" y="876"/>
                  </a:lnTo>
                  <a:lnTo>
                    <a:pt x="388" y="863"/>
                  </a:lnTo>
                  <a:lnTo>
                    <a:pt x="405" y="851"/>
                  </a:lnTo>
                  <a:lnTo>
                    <a:pt x="423" y="836"/>
                  </a:lnTo>
                  <a:lnTo>
                    <a:pt x="439" y="822"/>
                  </a:lnTo>
                  <a:lnTo>
                    <a:pt x="454" y="805"/>
                  </a:lnTo>
                  <a:lnTo>
                    <a:pt x="469" y="789"/>
                  </a:lnTo>
                  <a:lnTo>
                    <a:pt x="483" y="772"/>
                  </a:lnTo>
                  <a:lnTo>
                    <a:pt x="497" y="754"/>
                  </a:lnTo>
                  <a:lnTo>
                    <a:pt x="509" y="735"/>
                  </a:lnTo>
                  <a:lnTo>
                    <a:pt x="521" y="716"/>
                  </a:lnTo>
                  <a:lnTo>
                    <a:pt x="532" y="696"/>
                  </a:lnTo>
                  <a:lnTo>
                    <a:pt x="542" y="676"/>
                  </a:lnTo>
                  <a:lnTo>
                    <a:pt x="551" y="656"/>
                  </a:lnTo>
                  <a:lnTo>
                    <a:pt x="558" y="635"/>
                  </a:lnTo>
                  <a:lnTo>
                    <a:pt x="566" y="612"/>
                  </a:lnTo>
                  <a:lnTo>
                    <a:pt x="571" y="590"/>
                  </a:lnTo>
                  <a:lnTo>
                    <a:pt x="576" y="567"/>
                  </a:lnTo>
                  <a:lnTo>
                    <a:pt x="581" y="543"/>
                  </a:lnTo>
                  <a:lnTo>
                    <a:pt x="583" y="521"/>
                  </a:lnTo>
                  <a:lnTo>
                    <a:pt x="585" y="497"/>
                  </a:lnTo>
                  <a:lnTo>
                    <a:pt x="586" y="472"/>
                  </a:lnTo>
                  <a:lnTo>
                    <a:pt x="586" y="472"/>
                  </a:lnTo>
                  <a:lnTo>
                    <a:pt x="585" y="448"/>
                  </a:lnTo>
                  <a:lnTo>
                    <a:pt x="583" y="424"/>
                  </a:lnTo>
                  <a:lnTo>
                    <a:pt x="581" y="400"/>
                  </a:lnTo>
                  <a:lnTo>
                    <a:pt x="576" y="377"/>
                  </a:lnTo>
                  <a:lnTo>
                    <a:pt x="571" y="354"/>
                  </a:lnTo>
                  <a:lnTo>
                    <a:pt x="566" y="331"/>
                  </a:lnTo>
                  <a:lnTo>
                    <a:pt x="558" y="310"/>
                  </a:lnTo>
                  <a:lnTo>
                    <a:pt x="551" y="289"/>
                  </a:lnTo>
                  <a:lnTo>
                    <a:pt x="542" y="268"/>
                  </a:lnTo>
                  <a:lnTo>
                    <a:pt x="532" y="247"/>
                  </a:lnTo>
                  <a:lnTo>
                    <a:pt x="521" y="227"/>
                  </a:lnTo>
                  <a:lnTo>
                    <a:pt x="509" y="209"/>
                  </a:lnTo>
                  <a:lnTo>
                    <a:pt x="497" y="190"/>
                  </a:lnTo>
                  <a:lnTo>
                    <a:pt x="483" y="172"/>
                  </a:lnTo>
                  <a:lnTo>
                    <a:pt x="469" y="155"/>
                  </a:lnTo>
                  <a:lnTo>
                    <a:pt x="454" y="138"/>
                  </a:lnTo>
                  <a:lnTo>
                    <a:pt x="439" y="123"/>
                  </a:lnTo>
                  <a:lnTo>
                    <a:pt x="423" y="108"/>
                  </a:lnTo>
                  <a:lnTo>
                    <a:pt x="405" y="94"/>
                  </a:lnTo>
                  <a:lnTo>
                    <a:pt x="388" y="81"/>
                  </a:lnTo>
                  <a:lnTo>
                    <a:pt x="370" y="69"/>
                  </a:lnTo>
                  <a:lnTo>
                    <a:pt x="351" y="58"/>
                  </a:lnTo>
                  <a:lnTo>
                    <a:pt x="333" y="47"/>
                  </a:lnTo>
                  <a:lnTo>
                    <a:pt x="313" y="38"/>
                  </a:lnTo>
                  <a:lnTo>
                    <a:pt x="293" y="29"/>
                  </a:lnTo>
                  <a:lnTo>
                    <a:pt x="271" y="22"/>
                  </a:lnTo>
                  <a:lnTo>
                    <a:pt x="250" y="15"/>
                  </a:lnTo>
                  <a:lnTo>
                    <a:pt x="229" y="10"/>
                  </a:lnTo>
                  <a:lnTo>
                    <a:pt x="206" y="7"/>
                  </a:lnTo>
                  <a:lnTo>
                    <a:pt x="185" y="3"/>
                  </a:lnTo>
                  <a:lnTo>
                    <a:pt x="161" y="2"/>
                  </a:lnTo>
                  <a:lnTo>
                    <a:pt x="138" y="0"/>
                  </a:lnTo>
                  <a:lnTo>
                    <a:pt x="13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7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</a:pPr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0" name="Group 62"/>
          <p:cNvGrpSpPr/>
          <p:nvPr/>
        </p:nvGrpSpPr>
        <p:grpSpPr>
          <a:xfrm>
            <a:off x="4648200" y="1996546"/>
            <a:ext cx="3733800" cy="304800"/>
            <a:chOff x="4267200" y="1371600"/>
            <a:chExt cx="3733800" cy="304800"/>
          </a:xfrm>
        </p:grpSpPr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5715000" y="1371600"/>
              <a:ext cx="2286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lIns="45720" tIns="18288" rIns="27432" bIns="18288" anchor="ctr"/>
            <a:lstStyle/>
            <a:p>
              <a:pPr marL="0" lvl="1">
                <a:lnSpc>
                  <a:spcPct val="85000"/>
                </a:lnSpc>
                <a:spcBef>
                  <a:spcPts val="20"/>
                </a:spcBef>
              </a:pPr>
              <a:r>
                <a:rPr lang="en-US" sz="1600" dirty="0" smtClean="0">
                  <a:solidFill>
                    <a:srgbClr val="000000"/>
                  </a:solidFill>
                  <a:latin typeface="Arial Narrow" pitchFamily="112" charset="0"/>
                </a:rPr>
                <a:t>Firewall</a:t>
              </a:r>
              <a:endParaRPr lang="en-US" sz="1600" dirty="0" smtClean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10800000" flipV="1">
              <a:off x="4267200" y="1524000"/>
              <a:ext cx="1371600" cy="1"/>
            </a:xfrm>
            <a:prstGeom prst="straightConnector1">
              <a:avLst/>
            </a:prstGeom>
            <a:ln w="12700">
              <a:solidFill>
                <a:srgbClr val="0A317A"/>
              </a:solidFill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61"/>
          <p:cNvGrpSpPr/>
          <p:nvPr/>
        </p:nvGrpSpPr>
        <p:grpSpPr>
          <a:xfrm>
            <a:off x="4495800" y="2580746"/>
            <a:ext cx="3886200" cy="304800"/>
            <a:chOff x="4114800" y="1676400"/>
            <a:chExt cx="3886200" cy="304800"/>
          </a:xfrm>
        </p:grpSpPr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5715000" y="1676400"/>
              <a:ext cx="2286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lIns="45720" tIns="18288" rIns="27432" bIns="18288" anchor="ctr"/>
            <a:lstStyle/>
            <a:p>
              <a:pPr marL="0" lvl="1">
                <a:lnSpc>
                  <a:spcPct val="85000"/>
                </a:lnSpc>
                <a:spcBef>
                  <a:spcPts val="20"/>
                </a:spcBef>
              </a:pPr>
              <a:r>
                <a:rPr lang="en-US" sz="1600" dirty="0" smtClean="0">
                  <a:solidFill>
                    <a:srgbClr val="000000"/>
                  </a:solidFill>
                  <a:latin typeface="Arial Narrow" pitchFamily="112" charset="0"/>
                </a:rPr>
                <a:t>Authentication</a:t>
              </a:r>
              <a:endParaRPr lang="en-US" sz="1600" dirty="0" smtClean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10800000">
              <a:off x="4114800" y="1828800"/>
              <a:ext cx="1524000" cy="1588"/>
            </a:xfrm>
            <a:prstGeom prst="straightConnector1">
              <a:avLst/>
            </a:prstGeom>
            <a:ln w="12700">
              <a:solidFill>
                <a:srgbClr val="0A317A"/>
              </a:solidFill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59"/>
          <p:cNvGrpSpPr/>
          <p:nvPr/>
        </p:nvGrpSpPr>
        <p:grpSpPr>
          <a:xfrm>
            <a:off x="4191000" y="3164946"/>
            <a:ext cx="4191000" cy="304800"/>
            <a:chOff x="3810000" y="2286000"/>
            <a:chExt cx="4191000" cy="304800"/>
          </a:xfrm>
        </p:grpSpPr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5715000" y="2286000"/>
              <a:ext cx="2286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lIns="45720" tIns="18288" rIns="27432" bIns="18288" anchor="ctr"/>
            <a:lstStyle/>
            <a:p>
              <a:pPr marL="0" lvl="1">
                <a:lnSpc>
                  <a:spcPct val="85000"/>
                </a:lnSpc>
                <a:spcBef>
                  <a:spcPts val="20"/>
                </a:spcBef>
              </a:pPr>
              <a:r>
                <a:rPr lang="en-US" sz="1600" dirty="0" smtClean="0">
                  <a:solidFill>
                    <a:srgbClr val="000000"/>
                  </a:solidFill>
                  <a:latin typeface="Arial Narrow" pitchFamily="112" charset="0"/>
                </a:rPr>
                <a:t>Authorization</a:t>
              </a:r>
              <a:endParaRPr lang="en-US" sz="1600" dirty="0" smtClean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10800000">
              <a:off x="3810000" y="2438400"/>
              <a:ext cx="1828800" cy="794"/>
            </a:xfrm>
            <a:prstGeom prst="straightConnector1">
              <a:avLst/>
            </a:prstGeom>
            <a:ln w="12700">
              <a:solidFill>
                <a:srgbClr val="0A317A"/>
              </a:solidFill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57"/>
          <p:cNvGrpSpPr/>
          <p:nvPr/>
        </p:nvGrpSpPr>
        <p:grpSpPr>
          <a:xfrm>
            <a:off x="3810000" y="3749146"/>
            <a:ext cx="4572000" cy="304800"/>
            <a:chOff x="3429000" y="3048000"/>
            <a:chExt cx="4572000" cy="304800"/>
          </a:xfrm>
        </p:grpSpPr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5715000" y="3048000"/>
              <a:ext cx="2286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lIns="45720" tIns="18288" rIns="27432" bIns="18288" anchor="ctr"/>
            <a:lstStyle/>
            <a:p>
              <a:pPr marL="0" lvl="1">
                <a:lnSpc>
                  <a:spcPct val="85000"/>
                </a:lnSpc>
                <a:spcBef>
                  <a:spcPts val="20"/>
                </a:spcBef>
              </a:pPr>
              <a:r>
                <a:rPr lang="en-US" sz="1600" dirty="0" smtClean="0">
                  <a:solidFill>
                    <a:srgbClr val="000000"/>
                  </a:solidFill>
                  <a:latin typeface="Arial Narrow" pitchFamily="112" charset="0"/>
                </a:rPr>
                <a:t>Data</a:t>
              </a:r>
              <a:endParaRPr lang="en-US" sz="1600" dirty="0" smtClean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10800000">
              <a:off x="3429000" y="3200400"/>
              <a:ext cx="2209800" cy="794"/>
            </a:xfrm>
            <a:prstGeom prst="straightConnector1">
              <a:avLst/>
            </a:prstGeom>
            <a:ln w="12700">
              <a:solidFill>
                <a:srgbClr val="0A317A"/>
              </a:solidFill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/>
          <p:cNvSpPr>
            <a:spLocks noChangeArrowheads="1"/>
          </p:cNvSpPr>
          <p:nvPr/>
        </p:nvSpPr>
        <p:spPr bwMode="auto">
          <a:xfrm>
            <a:off x="1752600" y="1386946"/>
            <a:ext cx="350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45720" tIns="18288" rIns="27432" bIns="18288" anchor="ctr">
            <a:prstTxWarp prst="textArchUp">
              <a:avLst/>
            </a:prstTxWarp>
          </a:bodyPr>
          <a:lstStyle/>
          <a:p>
            <a:pPr marL="0" lvl="1" algn="ctr">
              <a:lnSpc>
                <a:spcPct val="85000"/>
              </a:lnSpc>
              <a:spcBef>
                <a:spcPts val="20"/>
              </a:spcBef>
            </a:pPr>
            <a:r>
              <a:rPr lang="en-US" sz="2400" dirty="0" smtClean="0">
                <a:solidFill>
                  <a:srgbClr val="000000"/>
                </a:solidFill>
                <a:latin typeface="Arial Narrow" pitchFamily="112" charset="0"/>
              </a:rPr>
              <a:t>Security must be layered</a:t>
            </a:r>
            <a:endParaRPr lang="en-US" sz="2400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Layered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Identifying Grantable Grants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dirty="0"/>
              <a:t>Script grantable_privs_obj.sql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grantee, owner, </a:t>
            </a:r>
            <a:r>
              <a:rPr lang="en-US" sz="2000" dirty="0" err="1">
                <a:latin typeface="TheSansMonoConNormal" pitchFamily="34" charset="0"/>
              </a:rPr>
              <a:t>table_name</a:t>
            </a:r>
            <a:r>
              <a:rPr lang="en-US" sz="2000" dirty="0">
                <a:latin typeface="TheSansMonoConNormal" pitchFamily="34" charset="0"/>
              </a:rPr>
              <a:t>, privilege, grantor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from </a:t>
            </a:r>
            <a:r>
              <a:rPr lang="en-US" sz="2000" dirty="0" err="1">
                <a:latin typeface="TheSansMonoConNormal" pitchFamily="34" charset="0"/>
              </a:rPr>
              <a:t>dba_tab_privs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where grantable = 'YES'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and grantee != 'SYS‘;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Script grantable_privs_sys.sql</a:t>
            </a:r>
          </a:p>
          <a:p>
            <a:pPr lvl="1">
              <a:lnSpc>
                <a:spcPct val="90000"/>
              </a:lnSpc>
              <a:buNone/>
            </a:pPr>
            <a:r>
              <a:rPr lang="en-US" sz="2000" dirty="0">
                <a:latin typeface="TheSansMonoConNormal" pitchFamily="34" charset="0"/>
              </a:rPr>
              <a:t>select grantee, privilege</a:t>
            </a:r>
          </a:p>
          <a:p>
            <a:pPr lvl="1">
              <a:lnSpc>
                <a:spcPct val="90000"/>
              </a:lnSpc>
              <a:buNone/>
            </a:pPr>
            <a:r>
              <a:rPr lang="en-US" sz="2000" dirty="0">
                <a:latin typeface="TheSansMonoConNormal" pitchFamily="34" charset="0"/>
              </a:rPr>
              <a:t>from </a:t>
            </a:r>
            <a:r>
              <a:rPr lang="en-US" sz="2000" dirty="0" err="1">
                <a:latin typeface="TheSansMonoConNormal" pitchFamily="34" charset="0"/>
              </a:rPr>
              <a:t>dba_sys_privs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90000"/>
              </a:lnSpc>
              <a:buNone/>
            </a:pPr>
            <a:r>
              <a:rPr lang="en-US" sz="2000" dirty="0">
                <a:latin typeface="TheSansMonoConNormal" pitchFamily="34" charset="0"/>
              </a:rPr>
              <a:t>where </a:t>
            </a:r>
            <a:r>
              <a:rPr lang="en-US" sz="2000" dirty="0" err="1">
                <a:latin typeface="TheSansMonoConNormal" pitchFamily="34" charset="0"/>
              </a:rPr>
              <a:t>admin_option</a:t>
            </a:r>
            <a:r>
              <a:rPr lang="en-US" sz="2000" dirty="0">
                <a:latin typeface="TheSansMonoConNormal" pitchFamily="34" charset="0"/>
              </a:rPr>
              <a:t> = 'YES'</a:t>
            </a:r>
          </a:p>
          <a:p>
            <a:pPr lvl="1">
              <a:lnSpc>
                <a:spcPct val="90000"/>
              </a:lnSpc>
              <a:buNone/>
            </a:pPr>
            <a:r>
              <a:rPr lang="en-US" sz="2000" dirty="0">
                <a:latin typeface="TheSansMonoConNormal" pitchFamily="34" charset="0"/>
              </a:rPr>
              <a:t>and grantee not in ('SYS','DBA')</a:t>
            </a:r>
          </a:p>
          <a:p>
            <a:pPr lvl="1">
              <a:lnSpc>
                <a:spcPct val="90000"/>
              </a:lnSpc>
              <a:buNone/>
            </a:pPr>
            <a:r>
              <a:rPr lang="en-US" sz="2000" dirty="0">
                <a:latin typeface="TheSansMonoConNormal" pitchFamily="34" charset="0"/>
              </a:rPr>
              <a:t>order by 1,2;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01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Audit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As a best practice, always set the database parameter AUDIT_TRAIL to DB_EXTENDED or at least DB, even if you do not want to audit anything yet.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Objective:</a:t>
            </a:r>
          </a:p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Which user connected, OS User</a:t>
            </a:r>
          </a:p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Other details – terminal, (</a:t>
            </a:r>
            <a:r>
              <a:rPr lang="en-US" dirty="0" err="1"/>
              <a:t>dis</a:t>
            </a:r>
            <a:r>
              <a:rPr lang="en-US" dirty="0"/>
              <a:t>)connection time, etc.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Auditing is expensive; so start small: </a:t>
            </a:r>
            <a:r>
              <a:rPr lang="en-US" dirty="0">
                <a:latin typeface="TheSansMonoConNormal" pitchFamily="34" charset="0"/>
              </a:rPr>
              <a:t>audit session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69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Reporting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Use this for reporting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 </a:t>
            </a:r>
            <a:r>
              <a:rPr lang="en-US" sz="2000" dirty="0" err="1">
                <a:latin typeface="TheSansMonoConNormal" pitchFamily="34" charset="0"/>
              </a:rPr>
              <a:t>to_char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timestamp,'mm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dd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yy</a:t>
            </a:r>
            <a:r>
              <a:rPr lang="en-US" sz="2000" dirty="0">
                <a:latin typeface="TheSansMonoConNormal" pitchFamily="34" charset="0"/>
              </a:rPr>
              <a:t> hh24:mi:ss') </a:t>
            </a:r>
            <a:r>
              <a:rPr lang="en-US" sz="2000" dirty="0" err="1">
                <a:latin typeface="TheSansMonoConNormal" pitchFamily="34" charset="0"/>
              </a:rPr>
              <a:t>li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 username,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 </a:t>
            </a:r>
            <a:r>
              <a:rPr lang="en-US" sz="2000" dirty="0" err="1">
                <a:latin typeface="TheSansMonoConNormal" pitchFamily="34" charset="0"/>
              </a:rPr>
              <a:t>os_username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 </a:t>
            </a:r>
            <a:r>
              <a:rPr lang="en-US" sz="2000" dirty="0" err="1">
                <a:latin typeface="TheSansMonoConNormal" pitchFamily="34" charset="0"/>
              </a:rPr>
              <a:t>userhost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 terminal,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 </a:t>
            </a:r>
            <a:r>
              <a:rPr lang="en-US" sz="2000" dirty="0" err="1">
                <a:latin typeface="TheSansMonoConNormal" pitchFamily="34" charset="0"/>
              </a:rPr>
              <a:t>to_char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logoff_time,'mm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dd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yy</a:t>
            </a:r>
            <a:r>
              <a:rPr lang="en-US" sz="2000" dirty="0">
                <a:latin typeface="TheSansMonoConNormal" pitchFamily="34" charset="0"/>
              </a:rPr>
              <a:t> hh24:mi:ss') lo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from </a:t>
            </a:r>
            <a:r>
              <a:rPr lang="en-US" sz="2000" dirty="0" err="1">
                <a:latin typeface="TheSansMonoConNormal" pitchFamily="34" charset="0"/>
              </a:rPr>
              <a:t>dba_audit_trail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where </a:t>
            </a:r>
            <a:r>
              <a:rPr lang="en-US" sz="2000" dirty="0" err="1">
                <a:latin typeface="TheSansMonoConNormal" pitchFamily="34" charset="0"/>
              </a:rPr>
              <a:t>logoff_time</a:t>
            </a:r>
            <a:r>
              <a:rPr lang="en-US" sz="2000" dirty="0">
                <a:latin typeface="TheSansMonoConNormal" pitchFamily="34" charset="0"/>
              </a:rPr>
              <a:t> is not null;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dirty="0"/>
              <a:t>Shows who, OS user, terminal, time of login and logout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6308727" y="5867401"/>
            <a:ext cx="2149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Simple_audit.sql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11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of Simple Auditing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 a profile of database access</a:t>
            </a:r>
          </a:p>
          <a:p>
            <a:pPr lvl="1"/>
            <a:r>
              <a:rPr lang="en-US" dirty="0"/>
              <a:t>Which users connect, how often</a:t>
            </a:r>
          </a:p>
          <a:p>
            <a:pPr lvl="1"/>
            <a:r>
              <a:rPr lang="en-US" dirty="0"/>
              <a:t>Where they connect from, how frequently</a:t>
            </a:r>
          </a:p>
          <a:p>
            <a:pPr lvl="1"/>
            <a:r>
              <a:rPr lang="en-US" dirty="0"/>
              <a:t>How many app servers are present</a:t>
            </a:r>
          </a:p>
          <a:p>
            <a:pPr lvl="1"/>
            <a:r>
              <a:rPr lang="en-US" dirty="0"/>
              <a:t>Who is a heavy-hitter</a:t>
            </a:r>
          </a:p>
          <a:p>
            <a:r>
              <a:rPr lang="en-US" dirty="0"/>
              <a:t>Prepare a Baseline</a:t>
            </a:r>
          </a:p>
          <a:p>
            <a:r>
              <a:rPr lang="en-US" dirty="0"/>
              <a:t>Check regularly against the baseline to see patterns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5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Identify Access Violations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Who tried but was not successful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username, </a:t>
            </a:r>
            <a:r>
              <a:rPr lang="en-US" sz="2000" dirty="0" err="1">
                <a:latin typeface="TheSansMonoConNormal" pitchFamily="34" charset="0"/>
              </a:rPr>
              <a:t>os_username</a:t>
            </a:r>
            <a:r>
              <a:rPr lang="en-US" sz="2000" dirty="0">
                <a:latin typeface="TheSansMonoConNormal" pitchFamily="34" charset="0"/>
              </a:rPr>
              <a:t>, terminal, </a:t>
            </a:r>
            <a:r>
              <a:rPr lang="en-US" sz="2000" dirty="0" err="1">
                <a:latin typeface="TheSansMonoConNormal" pitchFamily="34" charset="0"/>
              </a:rPr>
              <a:t>userhost</a:t>
            </a:r>
            <a:r>
              <a:rPr lang="en-US" sz="2000" dirty="0">
                <a:latin typeface="TheSansMonoConNormal" pitchFamily="34" charset="0"/>
              </a:rPr>
              <a:t>,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 err="1">
                <a:latin typeface="TheSansMonoConNormal" pitchFamily="34" charset="0"/>
              </a:rPr>
              <a:t>to_char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timestamp,'mm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dd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yy</a:t>
            </a:r>
            <a:r>
              <a:rPr lang="en-US" sz="2000" dirty="0">
                <a:latin typeface="TheSansMonoConNormal" pitchFamily="34" charset="0"/>
              </a:rPr>
              <a:t> hh24:mi:ss') </a:t>
            </a:r>
            <a:r>
              <a:rPr lang="en-US" sz="2000" dirty="0" err="1">
                <a:latin typeface="TheSansMonoConNormal" pitchFamily="34" charset="0"/>
              </a:rPr>
              <a:t>logon_ts</a:t>
            </a:r>
            <a:endParaRPr lang="en-US" sz="2000" dirty="0">
              <a:latin typeface="TheSansMonoConNormal" pitchFamily="34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from </a:t>
            </a:r>
            <a:r>
              <a:rPr lang="en-US" sz="2000" dirty="0" err="1">
                <a:latin typeface="TheSansMonoConNormal" pitchFamily="34" charset="0"/>
              </a:rPr>
              <a:t>dba_audit_trail</a:t>
            </a:r>
            <a:endParaRPr lang="en-US" sz="2000" dirty="0">
              <a:latin typeface="TheSansMonoConNormal" pitchFamily="34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where </a:t>
            </a:r>
            <a:r>
              <a:rPr lang="en-US" sz="2000" dirty="0" err="1">
                <a:latin typeface="TheSansMonoConNormal" pitchFamily="34" charset="0"/>
              </a:rPr>
              <a:t>returncode</a:t>
            </a:r>
            <a:r>
              <a:rPr lang="en-US" sz="2000" dirty="0">
                <a:latin typeface="TheSansMonoConNormal" pitchFamily="34" charset="0"/>
              </a:rPr>
              <a:t> = 1017;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Was </a:t>
            </a:r>
            <a:r>
              <a:rPr lang="en-US" dirty="0"/>
              <a:t>someone trying to “guess” </a:t>
            </a:r>
            <a:r>
              <a:rPr lang="en-US" dirty="0" err="1"/>
              <a:t>userids</a:t>
            </a:r>
            <a:r>
              <a:rPr lang="en-US" dirty="0"/>
              <a:t>?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username from </a:t>
            </a:r>
            <a:r>
              <a:rPr lang="en-US" sz="2000" dirty="0" err="1">
                <a:latin typeface="TheSansMonoConNormal" pitchFamily="34" charset="0"/>
              </a:rPr>
              <a:t>dba_audit_trail</a:t>
            </a:r>
            <a:r>
              <a:rPr lang="en-US" sz="2000" dirty="0">
                <a:latin typeface="TheSansMonoConNormal" pitchFamily="34" charset="0"/>
              </a:rPr>
              <a:t>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where </a:t>
            </a:r>
            <a:r>
              <a:rPr lang="en-US" sz="2000" dirty="0" err="1">
                <a:latin typeface="TheSansMonoConNormal" pitchFamily="34" charset="0"/>
              </a:rPr>
              <a:t>returncode</a:t>
            </a:r>
            <a:r>
              <a:rPr lang="en-US" sz="2000" dirty="0">
                <a:latin typeface="TheSansMonoConNormal" pitchFamily="34" charset="0"/>
              </a:rPr>
              <a:t> = 1017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minus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username from </a:t>
            </a:r>
            <a:r>
              <a:rPr lang="en-US" sz="2000" dirty="0" err="1">
                <a:latin typeface="TheSansMonoConNormal" pitchFamily="34" charset="0"/>
              </a:rPr>
              <a:t>dba_users</a:t>
            </a:r>
            <a:r>
              <a:rPr lang="en-US" sz="2000" dirty="0">
                <a:latin typeface="TheSansMonoConNormal" pitchFamily="34" charset="0"/>
              </a:rPr>
              <a:t>;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7162801" y="2438401"/>
            <a:ext cx="11833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Unsucc.sql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7010400" y="5729288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Wrong.sql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89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Fringe Benefits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CPU and IO Usage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Useful for Resource Manager/Profiles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Diagnosis of past performance issues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Capacity Planning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username, </a:t>
            </a:r>
            <a:r>
              <a:rPr lang="en-US" sz="2000" dirty="0" err="1">
                <a:latin typeface="TheSansMonoConNormal" pitchFamily="34" charset="0"/>
              </a:rPr>
              <a:t>to_char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logoff_time,'mm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dd</a:t>
            </a:r>
            <a:r>
              <a:rPr lang="en-US" sz="2000" dirty="0">
                <a:latin typeface="TheSansMonoConNormal" pitchFamily="34" charset="0"/>
              </a:rPr>
              <a:t>') </a:t>
            </a:r>
            <a:r>
              <a:rPr lang="en-US" sz="2000" dirty="0" err="1">
                <a:latin typeface="TheSansMonoConNormal" pitchFamily="34" charset="0"/>
              </a:rPr>
              <a:t>ts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count(1) </a:t>
            </a:r>
            <a:r>
              <a:rPr lang="en-US" sz="2000" dirty="0" err="1">
                <a:latin typeface="TheSansMonoConNormal" pitchFamily="34" charset="0"/>
              </a:rPr>
              <a:t>cnt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sum(</a:t>
            </a:r>
            <a:r>
              <a:rPr lang="en-US" sz="2000" dirty="0" err="1">
                <a:latin typeface="TheSansMonoConNormal" pitchFamily="34" charset="0"/>
              </a:rPr>
              <a:t>session_cpu</a:t>
            </a:r>
            <a:r>
              <a:rPr lang="en-US" sz="2000" dirty="0">
                <a:latin typeface="TheSansMonoConNormal" pitchFamily="34" charset="0"/>
              </a:rPr>
              <a:t>) </a:t>
            </a:r>
            <a:r>
              <a:rPr lang="en-US" sz="2000" dirty="0" err="1">
                <a:latin typeface="TheSansMonoConNormal" pitchFamily="34" charset="0"/>
              </a:rPr>
              <a:t>sum_cpu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</a:t>
            </a:r>
            <a:r>
              <a:rPr lang="en-US" sz="2000" dirty="0" err="1">
                <a:latin typeface="TheSansMonoConNormal" pitchFamily="34" charset="0"/>
              </a:rPr>
              <a:t>avg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session_cpu</a:t>
            </a:r>
            <a:r>
              <a:rPr lang="en-US" sz="2000" dirty="0">
                <a:latin typeface="TheSansMonoConNormal" pitchFamily="34" charset="0"/>
              </a:rPr>
              <a:t>) </a:t>
            </a:r>
            <a:r>
              <a:rPr lang="en-US" sz="2000" dirty="0" err="1">
                <a:latin typeface="TheSansMonoConNormal" pitchFamily="34" charset="0"/>
              </a:rPr>
              <a:t>avg_cpu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min(</a:t>
            </a:r>
            <a:r>
              <a:rPr lang="en-US" sz="2000" dirty="0" err="1">
                <a:latin typeface="TheSansMonoConNormal" pitchFamily="34" charset="0"/>
              </a:rPr>
              <a:t>session_cpu</a:t>
            </a:r>
            <a:r>
              <a:rPr lang="en-US" sz="2000" dirty="0">
                <a:latin typeface="TheSansMonoConNormal" pitchFamily="34" charset="0"/>
              </a:rPr>
              <a:t>) </a:t>
            </a:r>
            <a:r>
              <a:rPr lang="en-US" sz="2000" dirty="0" err="1">
                <a:latin typeface="TheSansMonoConNormal" pitchFamily="34" charset="0"/>
              </a:rPr>
              <a:t>min_cpu</a:t>
            </a:r>
            <a:r>
              <a:rPr lang="en-US" sz="2000" dirty="0">
                <a:latin typeface="TheSansMonoConNormal" pitchFamily="34" charset="0"/>
              </a:rPr>
              <a:t>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max(</a:t>
            </a:r>
            <a:r>
              <a:rPr lang="en-US" sz="2000" dirty="0" err="1">
                <a:latin typeface="TheSansMonoConNormal" pitchFamily="34" charset="0"/>
              </a:rPr>
              <a:t>session_cpu</a:t>
            </a:r>
            <a:r>
              <a:rPr lang="en-US" sz="2000" dirty="0">
                <a:latin typeface="TheSansMonoConNormal" pitchFamily="34" charset="0"/>
              </a:rPr>
              <a:t>) </a:t>
            </a:r>
            <a:r>
              <a:rPr lang="en-US" sz="2000" dirty="0" err="1">
                <a:latin typeface="TheSansMonoConNormal" pitchFamily="34" charset="0"/>
              </a:rPr>
              <a:t>max_cpu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from </a:t>
            </a:r>
            <a:r>
              <a:rPr lang="en-US" sz="2000" dirty="0" err="1">
                <a:latin typeface="TheSansMonoConNormal" pitchFamily="34" charset="0"/>
              </a:rPr>
              <a:t>dba_audit_trail</a:t>
            </a:r>
            <a:endParaRPr lang="en-US" sz="2000" dirty="0">
              <a:latin typeface="TheSansMonoConNormal" pitchFamily="3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group by username, </a:t>
            </a:r>
            <a:r>
              <a:rPr lang="en-US" sz="2000" dirty="0" err="1">
                <a:latin typeface="TheSansMonoConNormal" pitchFamily="34" charset="0"/>
              </a:rPr>
              <a:t>to_char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logoff_time,'mm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dd</a:t>
            </a:r>
            <a:r>
              <a:rPr lang="en-US" sz="2000" dirty="0">
                <a:latin typeface="TheSansMonoConNormal" pitchFamily="34" charset="0"/>
              </a:rPr>
              <a:t>')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order by username, </a:t>
            </a:r>
            <a:r>
              <a:rPr lang="en-US" sz="2000" dirty="0" err="1">
                <a:latin typeface="TheSansMonoConNormal" pitchFamily="34" charset="0"/>
              </a:rPr>
              <a:t>to_char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logoff_time,'mm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dd</a:t>
            </a:r>
            <a:r>
              <a:rPr lang="en-US" sz="2000" dirty="0">
                <a:latin typeface="TheSansMonoConNormal" pitchFamily="34" charset="0"/>
              </a:rPr>
              <a:t>')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7086600" y="5791201"/>
            <a:ext cx="152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Audcpu.sql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83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Auditing on Objects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By Access</a:t>
            </a:r>
          </a:p>
          <a:p>
            <a:pPr lvl="1"/>
            <a:r>
              <a:rPr lang="en-US" dirty="0">
                <a:latin typeface="TheSansMonoConNormal" pitchFamily="34" charset="0"/>
              </a:rPr>
              <a:t>audit select on </a:t>
            </a:r>
            <a:r>
              <a:rPr lang="en-US" dirty="0" err="1">
                <a:latin typeface="TheSansMonoConNormal" pitchFamily="34" charset="0"/>
              </a:rPr>
              <a:t>ccmaster.credit_cards</a:t>
            </a:r>
            <a:r>
              <a:rPr lang="en-US" dirty="0">
                <a:latin typeface="TheSansMonoConNormal" pitchFamily="34" charset="0"/>
              </a:rPr>
              <a:t> by access;</a:t>
            </a:r>
          </a:p>
          <a:p>
            <a:pPr lvl="1"/>
            <a:r>
              <a:rPr lang="en-US" dirty="0"/>
              <a:t>One record per access</a:t>
            </a:r>
          </a:p>
          <a:p>
            <a:r>
              <a:rPr lang="en-US" dirty="0"/>
              <a:t>By Session</a:t>
            </a:r>
          </a:p>
          <a:p>
            <a:pPr lvl="1"/>
            <a:r>
              <a:rPr lang="en-US" dirty="0">
                <a:latin typeface="TheSansMonoConNormal" pitchFamily="34" charset="0"/>
              </a:rPr>
              <a:t>audit select on </a:t>
            </a:r>
            <a:r>
              <a:rPr lang="en-US" dirty="0" err="1">
                <a:latin typeface="TheSansMonoConNormal" pitchFamily="34" charset="0"/>
              </a:rPr>
              <a:t>ccmaster.credit_cards</a:t>
            </a:r>
            <a:r>
              <a:rPr lang="en-US" dirty="0">
                <a:latin typeface="TheSansMonoConNormal" pitchFamily="34" charset="0"/>
              </a:rPr>
              <a:t> by session;</a:t>
            </a:r>
          </a:p>
          <a:p>
            <a:pPr lvl="1"/>
            <a:r>
              <a:rPr lang="en-US" dirty="0"/>
              <a:t>One record per </a:t>
            </a:r>
            <a:r>
              <a:rPr lang="en-US" dirty="0" smtClean="0"/>
              <a:t>session</a:t>
            </a:r>
          </a:p>
          <a:p>
            <a:pPr lvl="1"/>
            <a:r>
              <a:rPr lang="en-US" dirty="0" smtClean="0"/>
              <a:t>11g: one record per access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2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Audit by Session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username, timestamp, </a:t>
            </a:r>
            <a:r>
              <a:rPr lang="en-US" sz="2000" dirty="0" err="1">
                <a:latin typeface="TheSansMonoConNormal" pitchFamily="34" charset="0"/>
              </a:rPr>
              <a:t>ses_actions</a:t>
            </a:r>
            <a:endParaRPr lang="en-US" sz="2000" dirty="0">
              <a:latin typeface="TheSansMonoConNormal" pitchFamily="34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from </a:t>
            </a:r>
            <a:r>
              <a:rPr lang="en-US" sz="2000" dirty="0" err="1">
                <a:latin typeface="TheSansMonoConNormal" pitchFamily="34" charset="0"/>
              </a:rPr>
              <a:t>dba_audit_trail</a:t>
            </a:r>
            <a:endParaRPr lang="en-US" sz="2000" dirty="0">
              <a:latin typeface="TheSansMonoConNormal" pitchFamily="34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where </a:t>
            </a:r>
            <a:r>
              <a:rPr lang="en-US" sz="2000" dirty="0" err="1">
                <a:latin typeface="TheSansMonoConNormal" pitchFamily="34" charset="0"/>
              </a:rPr>
              <a:t>obj_name</a:t>
            </a:r>
            <a:r>
              <a:rPr lang="en-US" sz="2000" dirty="0">
                <a:latin typeface="TheSansMonoConNormal" pitchFamily="34" charset="0"/>
              </a:rPr>
              <a:t> = 'CREDIT_CARDS'</a:t>
            </a:r>
          </a:p>
          <a:p>
            <a:pPr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and </a:t>
            </a:r>
            <a:r>
              <a:rPr lang="en-US" sz="2000" dirty="0" err="1">
                <a:latin typeface="TheSansMonoConNormal" pitchFamily="34" charset="0"/>
              </a:rPr>
              <a:t>action_name</a:t>
            </a:r>
            <a:r>
              <a:rPr lang="en-US" sz="2000" dirty="0">
                <a:latin typeface="TheSansMonoConNormal" pitchFamily="34" charset="0"/>
              </a:rPr>
              <a:t> = 'SESSION REC';</a:t>
            </a:r>
          </a:p>
          <a:p>
            <a:pPr>
              <a:buFontTx/>
              <a:buNone/>
            </a:pPr>
            <a:endParaRPr lang="en-US" sz="2000" dirty="0">
              <a:latin typeface="TheSansMonoConNormal" pitchFamily="34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USERNAME                TIMESTAMP SES_ACTIONS</a:t>
            </a:r>
          </a:p>
          <a:p>
            <a:pPr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----------------------- --------- ----------------</a:t>
            </a:r>
          </a:p>
          <a:p>
            <a:pPr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ARUP                    16-JAN-06 ---------S------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400800" y="6019800"/>
            <a:ext cx="228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sessaud.sql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1094362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In 11gR2 and above there are multiple records for session audit.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5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0070C0"/>
                </a:solidFill>
                <a:latin typeface="Arial Narrow" pitchFamily="34" charset="0"/>
              </a:rPr>
              <a:t>SES_ACTIONS</a:t>
            </a:r>
          </a:p>
        </p:txBody>
      </p:sp>
      <p:graphicFrame>
        <p:nvGraphicFramePr>
          <p:cNvPr id="51265" name="Group 6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34452"/>
              </p:ext>
            </p:extLst>
          </p:nvPr>
        </p:nvGraphicFramePr>
        <p:xfrm>
          <a:off x="457200" y="992855"/>
          <a:ext cx="4267200" cy="4159250"/>
        </p:xfrm>
        <a:graphic>
          <a:graphicData uri="http://schemas.openxmlformats.org/drawingml/2006/table">
            <a:tbl>
              <a:tblPr/>
              <a:tblGrid>
                <a:gridCol w="1622006"/>
                <a:gridCol w="2645194"/>
              </a:tblGrid>
              <a:tr h="501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Position</a:t>
                      </a:r>
                      <a:endParaRPr kumimoji="0" lang="en-US" sz="4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Action</a:t>
                      </a:r>
                      <a:endParaRPr kumimoji="0" lang="en-US" sz="4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n-US" sz="4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Alter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4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Audit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Comment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Delete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Grant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Index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Insert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Lock</a:t>
                      </a:r>
                      <a:endParaRPr kumimoji="0" lang="en-US" sz="4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6331" marR="1863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/>
          </a:p>
        </p:txBody>
      </p:sp>
      <p:sp>
        <p:nvSpPr>
          <p:cNvPr id="67" name="Slide Number Placeholder 6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7382-4D01-4E03-B556-2BE847CC6D00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51235" name="Group 35"/>
          <p:cNvGraphicFramePr>
            <a:graphicFrameLocks noGrp="1"/>
          </p:cNvGraphicFramePr>
          <p:nvPr>
            <p:ph sz="half" idx="4294967295"/>
          </p:nvPr>
        </p:nvGraphicFramePr>
        <p:xfrm>
          <a:off x="4800600" y="1499703"/>
          <a:ext cx="4038600" cy="3657600"/>
        </p:xfrm>
        <a:graphic>
          <a:graphicData uri="http://schemas.openxmlformats.org/drawingml/2006/table">
            <a:tbl>
              <a:tblPr/>
              <a:tblGrid>
                <a:gridCol w="1238250"/>
                <a:gridCol w="2800350"/>
              </a:tblGrid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en-US" sz="4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Rename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Select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Update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References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Execute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Not used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Not used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  <a:endParaRPr kumimoji="0" lang="en-US" sz="4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Not used</a:t>
                      </a:r>
                      <a:endParaRPr kumimoji="0" lang="en-US" sz="4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64" name="Text Box 64"/>
          <p:cNvSpPr txBox="1">
            <a:spLocks noChangeArrowheads="1"/>
          </p:cNvSpPr>
          <p:nvPr/>
        </p:nvSpPr>
        <p:spPr bwMode="auto">
          <a:xfrm>
            <a:off x="4191000" y="5677674"/>
            <a:ext cx="4648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S – </a:t>
            </a:r>
            <a:r>
              <a:rPr lang="en-US" b="1" i="1" dirty="0"/>
              <a:t>for Success</a:t>
            </a:r>
            <a:r>
              <a:rPr lang="en-US" b="1" dirty="0"/>
              <a:t>; F – </a:t>
            </a:r>
            <a:r>
              <a:rPr lang="en-US" b="1" i="1" dirty="0"/>
              <a:t>for Failure</a:t>
            </a:r>
            <a:r>
              <a:rPr lang="en-US" b="1" dirty="0"/>
              <a:t> and B – </a:t>
            </a:r>
            <a:r>
              <a:rPr lang="en-US" b="1" i="1" dirty="0"/>
              <a:t>for Both</a:t>
            </a:r>
          </a:p>
        </p:txBody>
      </p:sp>
    </p:spTree>
    <p:extLst>
      <p:ext uri="{BB962C8B-B14F-4D97-AF65-F5344CB8AC3E}">
        <p14:creationId xmlns:p14="http://schemas.microsoft.com/office/powerpoint/2010/main" val="307327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 Auditing by Access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select </a:t>
            </a:r>
            <a:r>
              <a:rPr lang="en-US" sz="2000" dirty="0" err="1">
                <a:latin typeface="TheSansMonoConNormal" pitchFamily="34" charset="0"/>
              </a:rPr>
              <a:t>to_char</a:t>
            </a:r>
            <a:r>
              <a:rPr lang="en-US" sz="2000" dirty="0">
                <a:latin typeface="TheSansMonoConNormal" pitchFamily="34" charset="0"/>
              </a:rPr>
              <a:t>(</a:t>
            </a:r>
            <a:r>
              <a:rPr lang="en-US" sz="2000" dirty="0" err="1">
                <a:latin typeface="TheSansMonoConNormal" pitchFamily="34" charset="0"/>
              </a:rPr>
              <a:t>timestamp,’mm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dd</a:t>
            </a:r>
            <a:r>
              <a:rPr lang="en-US" sz="2000" dirty="0">
                <a:latin typeface="TheSansMonoConNormal" pitchFamily="34" charset="0"/>
              </a:rPr>
              <a:t>/</a:t>
            </a:r>
            <a:r>
              <a:rPr lang="en-US" sz="2000" dirty="0" err="1">
                <a:latin typeface="TheSansMonoConNormal" pitchFamily="34" charset="0"/>
              </a:rPr>
              <a:t>yy</a:t>
            </a:r>
            <a:r>
              <a:rPr lang="en-US" sz="2000" dirty="0">
                <a:latin typeface="TheSansMonoConNormal" pitchFamily="34" charset="0"/>
              </a:rPr>
              <a:t> hh24:mi:ss’) </a:t>
            </a:r>
            <a:r>
              <a:rPr lang="en-US" sz="2000" dirty="0" err="1">
                <a:latin typeface="TheSansMonoConNormal" pitchFamily="34" charset="0"/>
              </a:rPr>
              <a:t>ts</a:t>
            </a:r>
            <a:r>
              <a:rPr lang="en-US" sz="2000" dirty="0">
                <a:latin typeface="TheSansMonoConNormal" pitchFamily="34" charset="0"/>
              </a:rPr>
              <a:t>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       username, </a:t>
            </a:r>
            <a:r>
              <a:rPr lang="en-US" sz="2000" dirty="0" err="1">
                <a:latin typeface="TheSansMonoConNormal" pitchFamily="34" charset="0"/>
              </a:rPr>
              <a:t>userhost</a:t>
            </a:r>
            <a:r>
              <a:rPr lang="en-US" sz="2000" dirty="0">
                <a:latin typeface="TheSansMonoConNormal" pitchFamily="34" charset="0"/>
              </a:rPr>
              <a:t>, </a:t>
            </a:r>
            <a:r>
              <a:rPr lang="en-US" sz="2000" dirty="0" err="1">
                <a:latin typeface="TheSansMonoConNormal" pitchFamily="34" charset="0"/>
              </a:rPr>
              <a:t>action_name</a:t>
            </a:r>
            <a:endParaRPr lang="en-US" sz="2000" dirty="0">
              <a:latin typeface="TheSansMonoConNorm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from </a:t>
            </a:r>
            <a:r>
              <a:rPr lang="en-US" sz="2000" dirty="0" err="1">
                <a:latin typeface="TheSansMonoConNormal" pitchFamily="34" charset="0"/>
              </a:rPr>
              <a:t>dba_audit_trail</a:t>
            </a:r>
            <a:endParaRPr lang="en-US" sz="2000" dirty="0">
              <a:latin typeface="TheSansMonoConNorm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where owner = 'CCMASTER'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and </a:t>
            </a:r>
            <a:r>
              <a:rPr lang="en-US" sz="2000" dirty="0" err="1">
                <a:latin typeface="TheSansMonoConNormal" pitchFamily="34" charset="0"/>
              </a:rPr>
              <a:t>obj_name</a:t>
            </a:r>
            <a:r>
              <a:rPr lang="en-US" sz="2000" dirty="0">
                <a:latin typeface="TheSansMonoConNormal" pitchFamily="34" charset="0"/>
              </a:rPr>
              <a:t> = 'CREDIT_CARDS';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>
              <a:latin typeface="TheSansMonoConNorm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TS                USERNAME   USERHOST    ACTION_NAM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----------------- ---------- ----------- ----------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01/16/06 00:27:44 ARUP       prolin1         SELECT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01/16/06 11:03:24 ARUP       prolin1         UPDATE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TheSansMonoConNormal" pitchFamily="34" charset="0"/>
              </a:rPr>
              <a:t>01/16/06 12:34:00 ARUP       prolin1         SELECT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6781800" y="60960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accaud.sql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 of Attack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4343400" y="1752600"/>
            <a:ext cx="609600" cy="3886200"/>
          </a:xfrm>
          <a:prstGeom prst="upDownArrow">
            <a:avLst>
              <a:gd name="adj1" fmla="val 50000"/>
              <a:gd name="adj2" fmla="val 127500"/>
            </a:avLst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 anchorCtr="1"/>
          <a:lstStyle/>
          <a:p>
            <a:pPr algn="ctr"/>
            <a:r>
              <a:rPr lang="en-US" b="1" i="1"/>
              <a:t>Impact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057400" y="4114800"/>
            <a:ext cx="5105400" cy="457201"/>
          </a:xfrm>
          <a:prstGeom prst="leftRightArrow">
            <a:avLst>
              <a:gd name="adj1" fmla="val 50000"/>
              <a:gd name="adj2" fmla="val 223333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/>
              <a:t>Implementation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219200" y="3810001"/>
            <a:ext cx="106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Easier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086600" y="3824288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Difficult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343400" y="1371601"/>
            <a:ext cx="106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High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343400" y="5638801"/>
            <a:ext cx="106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Low 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2438400" y="2057400"/>
            <a:ext cx="1828800" cy="1828800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>
                <a:solidFill>
                  <a:schemeClr val="bg1"/>
                </a:solidFill>
              </a:rPr>
              <a:t>Quick</a:t>
            </a:r>
          </a:p>
          <a:p>
            <a:pPr algn="ctr"/>
            <a:r>
              <a:rPr lang="en-US" b="1" i="1">
                <a:solidFill>
                  <a:schemeClr val="bg1"/>
                </a:solidFill>
              </a:rPr>
              <a:t>Compliance</a:t>
            </a: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5029200" y="2057400"/>
            <a:ext cx="1828800" cy="1828800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>
                <a:solidFill>
                  <a:schemeClr val="bg1"/>
                </a:solidFill>
              </a:rPr>
              <a:t>Long Term</a:t>
            </a:r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5257800" y="4648200"/>
            <a:ext cx="1066800" cy="1066800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>
                <a:solidFill>
                  <a:schemeClr val="bg1"/>
                </a:solidFill>
              </a:rPr>
              <a:t>Nice to </a:t>
            </a:r>
          </a:p>
          <a:p>
            <a:pPr algn="ctr"/>
            <a:r>
              <a:rPr lang="en-US" b="1" i="1">
                <a:solidFill>
                  <a:schemeClr val="bg1"/>
                </a:solidFill>
              </a:rPr>
              <a:t>Have</a:t>
            </a:r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2895600" y="4648200"/>
            <a:ext cx="1066800" cy="1066800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>
                <a:solidFill>
                  <a:schemeClr val="bg1"/>
                </a:solidFill>
              </a:rPr>
              <a:t>Low </a:t>
            </a:r>
          </a:p>
          <a:p>
            <a:pPr algn="ctr"/>
            <a:r>
              <a:rPr lang="en-US" b="1" i="1">
                <a:solidFill>
                  <a:schemeClr val="bg1"/>
                </a:solidFill>
              </a:rPr>
              <a:t>Hanging</a:t>
            </a:r>
          </a:p>
          <a:p>
            <a:pPr algn="ctr"/>
            <a:r>
              <a:rPr lang="en-US" b="1" i="1">
                <a:solidFill>
                  <a:schemeClr val="bg1"/>
                </a:solidFill>
              </a:rPr>
              <a:t>Fruit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3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Thoughts on Auditing Use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the initialization parameter </a:t>
            </a:r>
            <a:r>
              <a:rPr lang="en-US" dirty="0" err="1">
                <a:latin typeface="TheSansMonoConNormal" pitchFamily="34" charset="0"/>
              </a:rPr>
              <a:t>audit_trail</a:t>
            </a:r>
            <a:r>
              <a:rPr lang="en-US" dirty="0">
                <a:latin typeface="TheSansMonoConNormal" pitchFamily="34" charset="0"/>
              </a:rPr>
              <a:t> = db </a:t>
            </a:r>
            <a:r>
              <a:rPr lang="en-US" dirty="0"/>
              <a:t>or</a:t>
            </a:r>
            <a:r>
              <a:rPr lang="en-US" dirty="0">
                <a:latin typeface="TheSansMonoConNormal" pitchFamily="34" charset="0"/>
              </a:rPr>
              <a:t> </a:t>
            </a:r>
            <a:r>
              <a:rPr lang="en-US" dirty="0" err="1">
                <a:latin typeface="TheSansMonoConNormal" pitchFamily="34" charset="0"/>
              </a:rPr>
              <a:t>db_extended</a:t>
            </a:r>
            <a:endParaRPr lang="en-US" dirty="0"/>
          </a:p>
          <a:p>
            <a:r>
              <a:rPr lang="en-US" dirty="0"/>
              <a:t>Start with BY SESSION, dig deeper into BY ACCESS later</a:t>
            </a:r>
          </a:p>
          <a:p>
            <a:r>
              <a:rPr lang="en-US" dirty="0"/>
              <a:t>Find attempted break-ins by auditing for unsuccessful attempts:</a:t>
            </a:r>
          </a:p>
          <a:p>
            <a:pPr lvl="1"/>
            <a:r>
              <a:rPr lang="en-US" dirty="0">
                <a:latin typeface="TheSansMonoConNormal" pitchFamily="34" charset="0"/>
              </a:rPr>
              <a:t>audit select on CCMASTER.CREDIT_CARDS by session whenever not successful;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3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Auditing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143001"/>
            <a:ext cx="40341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latin typeface="TheSansMonoConNormal" pitchFamily="50" charset="0"/>
              </a:rPr>
              <a:t>audit session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not exists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alter system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database link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directory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grant directory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index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materialized view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outline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procedure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grant procedure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profile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public database link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role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sequence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alter sequence</a:t>
            </a:r>
            <a:endParaRPr lang="en-US" sz="2000" dirty="0">
              <a:latin typeface="TheSansMonoConNormal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600" y="1143001"/>
            <a:ext cx="3810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latin typeface="TheSansMonoConNormal" pitchFamily="50" charset="0"/>
              </a:rPr>
              <a:t>audit grant sequence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public synonym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synonym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system audit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system grant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table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alter table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grant table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</a:t>
            </a:r>
            <a:r>
              <a:rPr lang="en-US" sz="2000" dirty="0" err="1" smtClean="0">
                <a:latin typeface="TheSansMonoConNormal" pitchFamily="50" charset="0"/>
              </a:rPr>
              <a:t>tablespace</a:t>
            </a:r>
            <a:endParaRPr lang="en-US" sz="2000" dirty="0" smtClean="0">
              <a:latin typeface="TheSansMonoConNormal" pitchFamily="50" charset="0"/>
            </a:endParaRP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trigger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type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grant type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user</a:t>
            </a:r>
          </a:p>
          <a:p>
            <a:pPr lvl="0"/>
            <a:r>
              <a:rPr lang="en-US" sz="2000" dirty="0" smtClean="0">
                <a:latin typeface="TheSansMonoConNormal" pitchFamily="50" charset="0"/>
              </a:rPr>
              <a:t>audit view</a:t>
            </a:r>
            <a:endParaRPr lang="en-US" sz="2000" dirty="0">
              <a:latin typeface="TheSansMonoConNormal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7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Make listener changes</a:t>
            </a:r>
          </a:p>
          <a:p>
            <a:r>
              <a:rPr lang="en-US" dirty="0"/>
              <a:t>Reload listener to take effect</a:t>
            </a:r>
          </a:p>
          <a:p>
            <a:r>
              <a:rPr lang="en-US" dirty="0"/>
              <a:t>Make all </a:t>
            </a:r>
            <a:r>
              <a:rPr lang="en-US" dirty="0" smtClean="0"/>
              <a:t>non-required </a:t>
            </a:r>
            <a:r>
              <a:rPr lang="en-US" dirty="0"/>
              <a:t>binary changes</a:t>
            </a:r>
          </a:p>
          <a:p>
            <a:r>
              <a:rPr lang="en-US" dirty="0"/>
              <a:t>Make all binary permission changes</a:t>
            </a:r>
          </a:p>
          <a:p>
            <a:r>
              <a:rPr lang="en-US" dirty="0"/>
              <a:t>Make the changes to the INIT.ORA </a:t>
            </a:r>
            <a:r>
              <a:rPr lang="en-US" dirty="0" err="1"/>
              <a:t>params</a:t>
            </a:r>
            <a:endParaRPr lang="en-US" dirty="0"/>
          </a:p>
          <a:p>
            <a:r>
              <a:rPr lang="en-US" dirty="0"/>
              <a:t>Recycle the </a:t>
            </a:r>
            <a:r>
              <a:rPr lang="en-US" dirty="0" smtClean="0"/>
              <a:t>database</a:t>
            </a:r>
          </a:p>
          <a:p>
            <a:r>
              <a:rPr lang="en-US" dirty="0" smtClean="0"/>
              <a:t>Enable Auditing</a:t>
            </a:r>
            <a:endParaRPr lang="en-US" dirty="0"/>
          </a:p>
          <a:p>
            <a:r>
              <a:rPr lang="en-US" dirty="0"/>
              <a:t>Remove Sweeping Privileges</a:t>
            </a:r>
          </a:p>
          <a:p>
            <a:r>
              <a:rPr lang="en-US" dirty="0"/>
              <a:t>Remove Execute Privileges from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33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 rot="4138481">
            <a:off x="66683" y="822450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9865559">
            <a:off x="-572307" y="2146980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17526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i="1" dirty="0" smtClean="0">
                <a:latin typeface="Lucida Fax" pitchFamily="18" charset="0"/>
                <a:ea typeface="MS PGothic" pitchFamily="34" charset="-128"/>
              </a:rPr>
              <a:t>Thank You!</a:t>
            </a:r>
            <a:endParaRPr lang="en-US" sz="8800" i="1" dirty="0">
              <a:latin typeface="Lucida Fax" pitchFamily="18" charset="0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114801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Narrow" pitchFamily="34" charset="0"/>
              </a:rPr>
              <a:t>Download Scripts: </a:t>
            </a:r>
            <a:r>
              <a:rPr lang="en-US" sz="2800" dirty="0" smtClean="0">
                <a:latin typeface="TheSansMonoConBold" pitchFamily="34" charset="0"/>
              </a:rPr>
              <a:t>proligence.com/</a:t>
            </a:r>
            <a:r>
              <a:rPr lang="en-US" sz="2800" dirty="0" err="1" smtClean="0">
                <a:latin typeface="TheSansMonoConBold" pitchFamily="34" charset="0"/>
              </a:rPr>
              <a:t>pres</a:t>
            </a:r>
            <a:r>
              <a:rPr lang="en-US" sz="2800" dirty="0" smtClean="0">
                <a:latin typeface="TheSansMonoConBold" pitchFamily="34" charset="0"/>
              </a:rPr>
              <a:t>/oswoug13</a:t>
            </a:r>
            <a:endParaRPr lang="en-US" sz="2800" dirty="0" smtClean="0">
              <a:latin typeface="Arial Narrow" pitchFamily="34" charset="0"/>
            </a:endParaRPr>
          </a:p>
          <a:p>
            <a:r>
              <a:rPr lang="en-US" sz="2800" dirty="0" smtClean="0">
                <a:latin typeface="Arial Narrow" pitchFamily="34" charset="0"/>
              </a:rPr>
              <a:t>Blog: </a:t>
            </a:r>
            <a:r>
              <a:rPr lang="en-US" sz="2800" dirty="0" smtClean="0">
                <a:latin typeface="TheSansMonoConBold" pitchFamily="34" charset="0"/>
              </a:rPr>
              <a:t>arup.blogspot.com</a:t>
            </a:r>
          </a:p>
          <a:p>
            <a:r>
              <a:rPr lang="en-US" sz="2800" dirty="0" smtClean="0">
                <a:latin typeface="Arial Narrow" pitchFamily="34" charset="0"/>
              </a:rPr>
              <a:t>Tweeter: </a:t>
            </a:r>
            <a:r>
              <a:rPr lang="en-US" sz="2800" dirty="0" err="1" smtClean="0">
                <a:latin typeface="TheSansMonoConBold" pitchFamily="34" charset="0"/>
              </a:rPr>
              <a:t>arupnanda</a:t>
            </a:r>
            <a:endParaRPr lang="en-US" sz="2800" dirty="0" smtClean="0">
              <a:latin typeface="TheSansMonoConBold" pitchFamily="34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2AFC-E39E-4A88-92C2-FC76BF90290C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2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1"/>
            <a:ext cx="8229600" cy="1066800"/>
          </a:xfrm>
        </p:spPr>
        <p:txBody>
          <a:bodyPr/>
          <a:lstStyle/>
          <a:p>
            <a:r>
              <a:rPr lang="en-US" dirty="0"/>
              <a:t>What You’ll Learn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3251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What you can do, in a single day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Addresses three Areas: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Identify and Seal Vulnerabilities</a:t>
            </a:r>
            <a:endParaRPr lang="en-US" sz="2400" dirty="0"/>
          </a:p>
          <a:p>
            <a:pPr lvl="2">
              <a:lnSpc>
                <a:spcPct val="90000"/>
              </a:lnSpc>
            </a:pPr>
            <a:r>
              <a:rPr lang="en-US" dirty="0" smtClean="0"/>
              <a:t>OS and Database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Build a Monitoring System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Enforce Change Control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It will accomplish 60% of the compliance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Each recommendation </a:t>
            </a:r>
            <a:r>
              <a:rPr lang="en-US" sz="2400" dirty="0" smtClean="0"/>
              <a:t>has: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pros</a:t>
            </a:r>
            <a:r>
              <a:rPr lang="en-US" sz="2000" dirty="0"/>
              <a:t>, cons and impact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Take away scripts 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download www.proligence.com/sec_scripts.zip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87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Preliminaries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Physical Security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Access control to the server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Authentication (</a:t>
            </a:r>
            <a:r>
              <a:rPr lang="en-US" dirty="0" err="1" smtClean="0"/>
              <a:t>unix</a:t>
            </a:r>
            <a:r>
              <a:rPr lang="en-US" dirty="0"/>
              <a:t> </a:t>
            </a:r>
            <a:r>
              <a:rPr lang="en-US" dirty="0" err="1" smtClean="0"/>
              <a:t>userid</a:t>
            </a:r>
            <a:r>
              <a:rPr lang="en-US" dirty="0" smtClean="0"/>
              <a:t> </a:t>
            </a:r>
            <a:r>
              <a:rPr lang="en-US" dirty="0"/>
              <a:t>password, etc.)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Surveillance and Auditing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OS Level Security – patches, unknown users, etc.</a:t>
            </a:r>
          </a:p>
          <a:p>
            <a:pPr>
              <a:lnSpc>
                <a:spcPct val="90000"/>
              </a:lnSpc>
            </a:pPr>
            <a:r>
              <a:rPr lang="en-US" dirty="0"/>
              <a:t>Oracle specific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OS Vulnerabilities, including Listener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Database </a:t>
            </a:r>
            <a:r>
              <a:rPr lang="en-US" dirty="0" smtClean="0"/>
              <a:t>Vulnerabilities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Security Principles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If folks know things are being recorded, they are less inclined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5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Protecting the Oracle Account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Institute an indirect login </a:t>
            </a:r>
            <a:r>
              <a:rPr lang="en-US" dirty="0" smtClean="0"/>
              <a:t>policy</a:t>
            </a:r>
          </a:p>
          <a:p>
            <a:r>
              <a:rPr lang="en-US" dirty="0" smtClean="0"/>
              <a:t>No one logs into the Oracle software account; they will need to login to their own account, e.g. “</a:t>
            </a:r>
            <a:r>
              <a:rPr lang="en-US" dirty="0" err="1" smtClean="0"/>
              <a:t>jsmith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 smtClean="0"/>
              <a:t>They execute commands that require Oracle software owner privilege using </a:t>
            </a:r>
            <a:r>
              <a:rPr lang="en-US" sz="2400" dirty="0" err="1" smtClean="0">
                <a:latin typeface="TheSansMonoConNormal" pitchFamily="34" charset="0"/>
              </a:rPr>
              <a:t>sudo</a:t>
            </a:r>
            <a:endParaRPr lang="en-US" dirty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err="1" smtClean="0">
                <a:latin typeface="TheSansMonoConNormal" pitchFamily="34" charset="0"/>
              </a:rPr>
              <a:t>sudo</a:t>
            </a:r>
            <a:r>
              <a:rPr lang="en-US" sz="2400" dirty="0" smtClean="0">
                <a:latin typeface="TheSansMonoConNormal" pitchFamily="34" charset="0"/>
              </a:rPr>
              <a:t> –u oracle </a:t>
            </a:r>
            <a:r>
              <a:rPr lang="en-US" sz="2400" dirty="0" err="1" smtClean="0">
                <a:latin typeface="TheSansMonoConNormal" pitchFamily="34" charset="0"/>
              </a:rPr>
              <a:t>sqlplus</a:t>
            </a:r>
            <a:r>
              <a:rPr lang="en-US" sz="2400" dirty="0" smtClean="0">
                <a:latin typeface="TheSansMonoConNormal" pitchFamily="34" charset="0"/>
              </a:rPr>
              <a:t> / as </a:t>
            </a:r>
            <a:r>
              <a:rPr lang="en-US" sz="2400" dirty="0" err="1" smtClean="0">
                <a:latin typeface="TheSansMonoConNormal" pitchFamily="34" charset="0"/>
              </a:rPr>
              <a:t>sysdba</a:t>
            </a:r>
            <a:endParaRPr lang="en-US" sz="2400" dirty="0">
              <a:latin typeface="TheSansMonoConNormal" pitchFamily="34" charset="0"/>
            </a:endParaRPr>
          </a:p>
          <a:p>
            <a:r>
              <a:rPr lang="en-US" dirty="0"/>
              <a:t>This leaves an audit trail of </a:t>
            </a:r>
            <a:r>
              <a:rPr lang="en-US" dirty="0" smtClean="0"/>
              <a:t>actions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Listener as a </a:t>
            </a:r>
            <a:r>
              <a:rPr lang="en-US" dirty="0" err="1" smtClean="0"/>
              <a:t>Launchpad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Listener is passed commands to be executed</a:t>
            </a:r>
          </a:p>
          <a:p>
            <a:pPr lvl="1"/>
            <a:r>
              <a:rPr lang="en-US" dirty="0" smtClean="0"/>
              <a:t>Including malicious ones</a:t>
            </a:r>
          </a:p>
          <a:p>
            <a:r>
              <a:rPr lang="en-US" dirty="0" smtClean="0"/>
              <a:t>Disable </a:t>
            </a:r>
            <a:r>
              <a:rPr lang="en-US" dirty="0"/>
              <a:t>Online Modification</a:t>
            </a:r>
          </a:p>
          <a:p>
            <a:pPr lvl="1"/>
            <a:r>
              <a:rPr lang="en-US" dirty="0">
                <a:latin typeface="TheSansMonoConNormal" pitchFamily="34" charset="0"/>
              </a:rPr>
              <a:t>ADMIN_RESTRICTIONS</a:t>
            </a:r>
            <a:r>
              <a:rPr lang="en-US" b="1" dirty="0">
                <a:latin typeface="TheSansMonoConNormal" pitchFamily="34" charset="0"/>
              </a:rPr>
              <a:t>_</a:t>
            </a:r>
            <a:r>
              <a:rPr lang="en-US" sz="2000" b="1" i="1" dirty="0">
                <a:latin typeface="Times New Roman" pitchFamily="18" charset="0"/>
              </a:rPr>
              <a:t>&lt;</a:t>
            </a:r>
            <a:r>
              <a:rPr lang="en-US" sz="2000" b="1" i="1" dirty="0" err="1">
                <a:latin typeface="Times New Roman" pitchFamily="18" charset="0"/>
              </a:rPr>
              <a:t>ListenerName</a:t>
            </a:r>
            <a:r>
              <a:rPr lang="en-US" sz="2000" b="1" i="1" dirty="0">
                <a:latin typeface="Times New Roman" pitchFamily="18" charset="0"/>
              </a:rPr>
              <a:t>&gt;</a:t>
            </a:r>
            <a:r>
              <a:rPr lang="en-US" dirty="0">
                <a:latin typeface="TheSansMonoConNormal" pitchFamily="34" charset="0"/>
              </a:rPr>
              <a:t> = ON</a:t>
            </a:r>
          </a:p>
          <a:p>
            <a:pPr lvl="1"/>
            <a:r>
              <a:rPr lang="en-US" dirty="0"/>
              <a:t>This will force values to be changed in </a:t>
            </a:r>
            <a:r>
              <a:rPr lang="en-US" dirty="0">
                <a:latin typeface="TheSansMonoConNormal" pitchFamily="34" charset="0"/>
              </a:rPr>
              <a:t>LISTENER.ORA</a:t>
            </a:r>
            <a:r>
              <a:rPr lang="en-US" dirty="0"/>
              <a:t> and then listener reloaded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D3F2-488C-41F2-A5CD-DCE9ABFF5BC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Secure your Database in a Single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up Nand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Arup Nanda</Template>
  <TotalTime>17</TotalTime>
  <Words>3239</Words>
  <Application>Microsoft Office PowerPoint</Application>
  <PresentationFormat>On-screen Show (4:3)</PresentationFormat>
  <Paragraphs>727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Arup Nanda</vt:lpstr>
      <vt:lpstr>Secure Database in a Single Day</vt:lpstr>
      <vt:lpstr>About Me</vt:lpstr>
      <vt:lpstr>Preamble</vt:lpstr>
      <vt:lpstr>Layered</vt:lpstr>
      <vt:lpstr>Plan of Attack</vt:lpstr>
      <vt:lpstr>What You’ll Learn</vt:lpstr>
      <vt:lpstr>Preliminaries</vt:lpstr>
      <vt:lpstr>Protecting the Oracle Account</vt:lpstr>
      <vt:lpstr>Listener as a Launchpad</vt:lpstr>
      <vt:lpstr>Impact on CPU Patches</vt:lpstr>
      <vt:lpstr>Preventing SYSDBA</vt:lpstr>
      <vt:lpstr>Impact on CPU Patching</vt:lpstr>
      <vt:lpstr>Permissions Issues</vt:lpstr>
      <vt:lpstr>Two Task Architecture</vt:lpstr>
      <vt:lpstr>Server Process</vt:lpstr>
      <vt:lpstr>Change Permission</vt:lpstr>
      <vt:lpstr>Fix</vt:lpstr>
      <vt:lpstr>Separate Client Oracle Home</vt:lpstr>
      <vt:lpstr>Impact on CPU Patches</vt:lpstr>
      <vt:lpstr>Backup Executables</vt:lpstr>
      <vt:lpstr>Other Executables</vt:lpstr>
      <vt:lpstr>Other Executables</vt:lpstr>
      <vt:lpstr>Configuration File Perms</vt:lpstr>
      <vt:lpstr>External Procedure</vt:lpstr>
      <vt:lpstr>Separate Listener</vt:lpstr>
      <vt:lpstr>Hiding Passwords</vt:lpstr>
      <vt:lpstr>Password File</vt:lpstr>
      <vt:lpstr>Other Options</vt:lpstr>
      <vt:lpstr>Users with Default Passwords</vt:lpstr>
      <vt:lpstr>Identify Default Passwords</vt:lpstr>
      <vt:lpstr>Trim Privileges</vt:lpstr>
      <vt:lpstr>Seemingly Innocuous Privileges</vt:lpstr>
      <vt:lpstr>Other Dangerous Privs</vt:lpstr>
      <vt:lpstr>Dangerous Supplied Packages</vt:lpstr>
      <vt:lpstr>Access Control for Packages</vt:lpstr>
      <vt:lpstr>UTL_FILE_DIR</vt:lpstr>
      <vt:lpstr>Indirect Grants</vt:lpstr>
      <vt:lpstr>Effect of Indirect Grants</vt:lpstr>
      <vt:lpstr>Identify Indirect Grants</vt:lpstr>
      <vt:lpstr>Identifying Grantable Grants</vt:lpstr>
      <vt:lpstr>Simple Audit</vt:lpstr>
      <vt:lpstr>Reporting</vt:lpstr>
      <vt:lpstr>Use of Simple Auditing</vt:lpstr>
      <vt:lpstr>Identify Access Violations</vt:lpstr>
      <vt:lpstr>Fringe Benefits</vt:lpstr>
      <vt:lpstr>Auditing on Objects</vt:lpstr>
      <vt:lpstr>Object Audit by Session</vt:lpstr>
      <vt:lpstr>SES_ACTIONS</vt:lpstr>
      <vt:lpstr>Object Auditing by Access</vt:lpstr>
      <vt:lpstr>Thoughts on Auditing Use</vt:lpstr>
      <vt:lpstr>Simple Auditing</vt:lpstr>
      <vt:lpstr>Plan</vt:lpstr>
      <vt:lpstr>PowerPoint Presentation</vt:lpstr>
    </vt:vector>
  </TitlesOfParts>
  <Company>Starwood Hotels &amp; Resorts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 Database in a Single Day</dc:title>
  <dc:creator>Arup Nanda</dc:creator>
  <cp:lastModifiedBy>Arup Nanda</cp:lastModifiedBy>
  <cp:revision>7</cp:revision>
  <dcterms:created xsi:type="dcterms:W3CDTF">2013-08-06T21:17:02Z</dcterms:created>
  <dcterms:modified xsi:type="dcterms:W3CDTF">2013-08-10T04:11:40Z</dcterms:modified>
</cp:coreProperties>
</file>