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89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6" r:id="rId15"/>
    <p:sldId id="288" r:id="rId16"/>
    <p:sldId id="270" r:id="rId17"/>
    <p:sldId id="293" r:id="rId18"/>
    <p:sldId id="271" r:id="rId19"/>
    <p:sldId id="292" r:id="rId20"/>
    <p:sldId id="272" r:id="rId21"/>
    <p:sldId id="273" r:id="rId22"/>
    <p:sldId id="274" r:id="rId23"/>
    <p:sldId id="276" r:id="rId24"/>
    <p:sldId id="285" r:id="rId25"/>
    <p:sldId id="277" r:id="rId26"/>
    <p:sldId id="278" r:id="rId27"/>
    <p:sldId id="279" r:id="rId28"/>
    <p:sldId id="291" r:id="rId29"/>
    <p:sldId id="280" r:id="rId30"/>
    <p:sldId id="281" r:id="rId31"/>
    <p:sldId id="284" r:id="rId32"/>
    <p:sldId id="294" r:id="rId33"/>
    <p:sldId id="295" r:id="rId34"/>
    <p:sldId id="296" r:id="rId35"/>
    <p:sldId id="297" r:id="rId36"/>
    <p:sldId id="298" r:id="rId37"/>
    <p:sldId id="290" r:id="rId3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4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Skills</c:v>
                </c:pt>
              </c:strCache>
            </c:strRef>
          </c:tx>
          <c:cat>
            <c:strRef>
              <c:f>Sheet1!$A$2:$A$6</c:f>
              <c:strCache>
                <c:ptCount val="4"/>
                <c:pt idx="0">
                  <c:v>DBA</c:v>
                </c:pt>
                <c:pt idx="1">
                  <c:v>Sys Admin</c:v>
                </c:pt>
                <c:pt idx="2">
                  <c:v>Network Admin</c:v>
                </c:pt>
                <c:pt idx="3">
                  <c:v>Cell Admin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15</c:v>
                </c:pt>
                <c:pt idx="2">
                  <c:v>5</c:v>
                </c:pt>
                <c:pt idx="3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2340431877833469"/>
          <c:y val="9.9406485479637735E-2"/>
          <c:w val="0.36523204485802913"/>
          <c:h val="0.81332208473940759"/>
        </c:manualLayout>
      </c:layout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764" cy="480476"/>
          </a:xfrm>
          <a:prstGeom prst="rect">
            <a:avLst/>
          </a:prstGeom>
        </p:spPr>
        <p:txBody>
          <a:bodyPr vert="horz" lIns="96378" tIns="48189" rIns="96378" bIns="4818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49" y="0"/>
            <a:ext cx="3170763" cy="480476"/>
          </a:xfrm>
          <a:prstGeom prst="rect">
            <a:avLst/>
          </a:prstGeom>
        </p:spPr>
        <p:txBody>
          <a:bodyPr vert="horz" lIns="96378" tIns="48189" rIns="96378" bIns="48189" rtlCol="0"/>
          <a:lstStyle>
            <a:lvl1pPr algn="r">
              <a:defRPr sz="1300"/>
            </a:lvl1pPr>
          </a:lstStyle>
          <a:p>
            <a:fld id="{2EACC548-BAF7-4CDC-9B0E-3EA9A857EE88}" type="datetimeFigureOut">
              <a:rPr lang="en-US" smtClean="0"/>
              <a:t>8/10/2013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062"/>
            <a:ext cx="3170764" cy="480475"/>
          </a:xfrm>
          <a:prstGeom prst="rect">
            <a:avLst/>
          </a:prstGeom>
        </p:spPr>
        <p:txBody>
          <a:bodyPr vert="horz" lIns="96378" tIns="48189" rIns="96378" bIns="4818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49" y="9119062"/>
            <a:ext cx="3170763" cy="480475"/>
          </a:xfrm>
          <a:prstGeom prst="rect">
            <a:avLst/>
          </a:prstGeom>
        </p:spPr>
        <p:txBody>
          <a:bodyPr vert="horz" lIns="96378" tIns="48189" rIns="96378" bIns="48189" rtlCol="0" anchor="b"/>
          <a:lstStyle>
            <a:lvl1pPr algn="r">
              <a:defRPr sz="1300"/>
            </a:lvl1pPr>
          </a:lstStyle>
          <a:p>
            <a:fld id="{B665EE2C-DFEA-4BF1-B25F-15AD980B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52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20" cy="480060"/>
          </a:xfrm>
          <a:prstGeom prst="rect">
            <a:avLst/>
          </a:prstGeom>
        </p:spPr>
        <p:txBody>
          <a:bodyPr vert="horz" lIns="96654" tIns="48328" rIns="96654" bIns="4832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0060"/>
          </a:xfrm>
          <a:prstGeom prst="rect">
            <a:avLst/>
          </a:prstGeom>
        </p:spPr>
        <p:txBody>
          <a:bodyPr vert="horz" lIns="96654" tIns="48328" rIns="96654" bIns="48328" rtlCol="0"/>
          <a:lstStyle>
            <a:lvl1pPr algn="r">
              <a:defRPr sz="1300"/>
            </a:lvl1pPr>
          </a:lstStyle>
          <a:p>
            <a:fld id="{679C3C05-AAD9-4C4C-95C0-1E15474ED589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2313"/>
            <a:ext cx="4797425" cy="3598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4" tIns="48328" rIns="96654" bIns="4832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6654" tIns="48328" rIns="96654" bIns="4832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474"/>
            <a:ext cx="3169920" cy="480060"/>
          </a:xfrm>
          <a:prstGeom prst="rect">
            <a:avLst/>
          </a:prstGeom>
        </p:spPr>
        <p:txBody>
          <a:bodyPr vert="horz" lIns="96654" tIns="48328" rIns="96654" bIns="4832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4" tIns="48328" rIns="96654" bIns="48328" rtlCol="0" anchor="b"/>
          <a:lstStyle>
            <a:lvl1pPr algn="r">
              <a:defRPr sz="1300"/>
            </a:lvl1pPr>
          </a:lstStyle>
          <a:p>
            <a:fld id="{B17C39CE-9EC2-465B-B23C-19180A0F41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161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111C-F1BF-4F68-A842-18424089646F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77B6-BE5D-42F7-9586-2D1D5C044262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A0C4-330D-4329-AB54-D5EFA3BBB6E6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ave 6"/>
          <p:cNvSpPr/>
          <p:nvPr userDrawn="1"/>
        </p:nvSpPr>
        <p:spPr>
          <a:xfrm>
            <a:off x="0" y="5905500"/>
            <a:ext cx="9144000" cy="1905000"/>
          </a:xfrm>
          <a:prstGeom prst="wave">
            <a:avLst>
              <a:gd name="adj1" fmla="val 12500"/>
              <a:gd name="adj2" fmla="val 0"/>
            </a:avLst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Wave 7"/>
          <p:cNvSpPr/>
          <p:nvPr userDrawn="1"/>
        </p:nvSpPr>
        <p:spPr>
          <a:xfrm>
            <a:off x="0" y="-1295400"/>
            <a:ext cx="9144000" cy="1905000"/>
          </a:xfrm>
          <a:prstGeom prst="wave">
            <a:avLst>
              <a:gd name="adj1" fmla="val 12500"/>
              <a:gd name="adj2" fmla="val 0"/>
            </a:avLst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762000"/>
          </a:xfrm>
        </p:spPr>
        <p:txBody>
          <a:bodyPr>
            <a:noAutofit/>
          </a:bodyPr>
          <a:lstStyle>
            <a:lvl1pPr algn="l">
              <a:defRPr sz="4400">
                <a:solidFill>
                  <a:srgbClr val="0070C0"/>
                </a:solidFill>
                <a:latin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>
            <a:lvl1pPr>
              <a:defRPr>
                <a:latin typeface="Arial Narrow" pitchFamily="34" charset="0"/>
              </a:defRPr>
            </a:lvl1pPr>
            <a:lvl2pPr>
              <a:defRPr>
                <a:latin typeface="Arial Narrow" pitchFamily="34" charset="0"/>
              </a:defRPr>
            </a:lvl2pPr>
            <a:lvl3pPr>
              <a:defRPr>
                <a:latin typeface="Arial Narrow" pitchFamily="34" charset="0"/>
              </a:defRPr>
            </a:lvl3pPr>
            <a:lvl4pPr>
              <a:defRPr>
                <a:latin typeface="Arial Narrow" pitchFamily="34" charset="0"/>
              </a:defRPr>
            </a:lvl4pPr>
            <a:lvl5pPr>
              <a:defRPr>
                <a:latin typeface="Arial Narrow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6EC67-0D92-4634-823C-B0EC02A55A49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4008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Arup Nanda</a:t>
            </a:r>
            <a:endParaRPr lang="en-US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14A8-037E-4FFE-B56F-9DA77050D50A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ADBC1-80BC-477D-BE97-0BC691E6DE10}" type="datetime1">
              <a:rPr lang="en-US" smtClean="0"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82372-ADA3-4F4A-B511-AE2D8BAAB399}" type="datetime1">
              <a:rPr lang="en-US" smtClean="0"/>
              <a:t>8/10/2013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1FC99-8787-4F9E-AC12-DC46E64845D8}" type="datetime1">
              <a:rPr lang="en-US" smtClean="0"/>
              <a:t>8/10/2013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6DF7-A3C0-43B7-A978-80FF42DD3DDD}" type="datetime1">
              <a:rPr lang="en-US" smtClean="0"/>
              <a:t>8/10/2013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4C9E-9B1C-4DCF-9BF5-AC0615146C0E}" type="datetime1">
              <a:rPr lang="en-US" smtClean="0"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1653-1C8D-4535-8F6E-491E8F3740FF}" type="datetime1">
              <a:rPr lang="en-US" smtClean="0"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BB930-51B5-4C14-88AC-E6807682D84C}" type="datetime1">
              <a:rPr lang="en-US" smtClean="0"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lljFl0" TargetMode="External"/><Relationship Id="rId2" Type="http://schemas.openxmlformats.org/officeDocument/2006/relationships/hyperlink" Target="http://bit.ly/k4mKQS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lljFl0" TargetMode="External"/><Relationship Id="rId7" Type="http://schemas.openxmlformats.org/officeDocument/2006/relationships/hyperlink" Target="http://www.linkedin.com/groups?home=&amp;gid=918317" TargetMode="External"/><Relationship Id="rId2" Type="http://schemas.openxmlformats.org/officeDocument/2006/relationships/hyperlink" Target="http://bit.ly/k4mKQ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orums.oracle.com/forums/forum.jspa?forumID=829" TargetMode="External"/><Relationship Id="rId5" Type="http://schemas.openxmlformats.org/officeDocument/2006/relationships/hyperlink" Target="http://www.oracle.com/technetwork/tutorials/index.html" TargetMode="External"/><Relationship Id="rId4" Type="http://schemas.openxmlformats.org/officeDocument/2006/relationships/hyperlink" Target="http://www.oracle.com/technetwork/database/exadata/index.html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 rot="19865559">
            <a:off x="-572307" y="2146979"/>
            <a:ext cx="10403238" cy="346632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 rot="4138481">
            <a:off x="66683" y="822449"/>
            <a:ext cx="7620000" cy="472440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  <a:alpha val="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>
                <a:latin typeface="HelveticaNeue MediumCond" pitchFamily="34" charset="0"/>
              </a:rPr>
              <a:t>Exadata</a:t>
            </a:r>
            <a:r>
              <a:rPr lang="en-US" sz="6000" dirty="0" smtClean="0">
                <a:latin typeface="HelveticaNeue MediumCond" pitchFamily="34" charset="0"/>
              </a:rPr>
              <a:t> for Oracle DBAs</a:t>
            </a:r>
            <a:endParaRPr lang="en-US" sz="6000" dirty="0">
              <a:latin typeface="HelveticaNeue MediumCon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Arup Nanda</a:t>
            </a:r>
          </a:p>
          <a:p>
            <a:r>
              <a:rPr lang="en-US" b="1" i="1" dirty="0" smtClean="0"/>
              <a:t>Longtime Oracle DBA</a:t>
            </a:r>
          </a:p>
          <a:p>
            <a:r>
              <a:rPr lang="en-US" b="1" i="1" dirty="0" smtClean="0">
                <a:solidFill>
                  <a:srgbClr val="00B050"/>
                </a:solidFill>
              </a:rPr>
              <a:t>(and now DMA)</a:t>
            </a:r>
            <a:endParaRPr lang="en-US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3200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typical query may:</a:t>
            </a:r>
          </a:p>
          <a:p>
            <a:pPr lvl="1"/>
            <a:r>
              <a:rPr lang="en-US" dirty="0" smtClean="0"/>
              <a:t>Select 10% of the entire storage</a:t>
            </a:r>
          </a:p>
          <a:p>
            <a:pPr lvl="1"/>
            <a:r>
              <a:rPr lang="en-US" dirty="0" smtClean="0"/>
              <a:t>Use only 1% of the data it gets</a:t>
            </a:r>
          </a:p>
          <a:p>
            <a:r>
              <a:rPr lang="en-US" dirty="0" smtClean="0"/>
              <a:t>To gain performance, the DB needs to shed weight</a:t>
            </a:r>
          </a:p>
          <a:p>
            <a:r>
              <a:rPr lang="en-US" dirty="0" smtClean="0"/>
              <a:t>It has to get less from the storage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 Filtering at the storage level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 The storage must be cognizant of the data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4807803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SELECT NAME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FROM CUSTOMERS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WHERE STATUS ='ANGRY'</a:t>
            </a:r>
            <a:endParaRPr lang="en-US" sz="1600" b="0" dirty="0">
              <a:solidFill>
                <a:schemeClr val="tx1"/>
              </a:solidFill>
              <a:latin typeface="TheSansMonoConNorm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239000" y="3733800"/>
            <a:ext cx="1676400" cy="2514600"/>
            <a:chOff x="1295400" y="1600200"/>
            <a:chExt cx="2819400" cy="3962400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1295400" y="1600200"/>
              <a:ext cx="2819400" cy="609600"/>
            </a:xfrm>
            <a:prstGeom prst="roundRect">
              <a:avLst/>
            </a:prstGeom>
            <a:solidFill>
              <a:srgbClr val="00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CPU</a:t>
              </a: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1295400" y="2438400"/>
              <a:ext cx="2819400" cy="609600"/>
            </a:xfrm>
            <a:prstGeom prst="roundRect">
              <a:avLst/>
            </a:prstGeom>
            <a:solidFill>
              <a:srgbClr val="00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Memory</a:t>
              </a: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1295400" y="3276600"/>
              <a:ext cx="2819400" cy="609600"/>
            </a:xfrm>
            <a:prstGeom prst="roundRect">
              <a:avLst/>
            </a:prstGeom>
            <a:solidFill>
              <a:srgbClr val="00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Network</a:t>
              </a: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1295400" y="4114800"/>
              <a:ext cx="2819400" cy="609600"/>
            </a:xfrm>
            <a:prstGeom prst="roundRect">
              <a:avLst/>
            </a:prstGeom>
            <a:solidFill>
              <a:srgbClr val="00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I/O Controller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1295400" y="4953000"/>
              <a:ext cx="2819400" cy="609600"/>
            </a:xfrm>
            <a:prstGeom prst="roundRect">
              <a:avLst/>
            </a:prstGeom>
            <a:solidFill>
              <a:srgbClr val="00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 Narrow" pitchFamily="34" charset="0"/>
                </a:rPr>
                <a:t>Disk</a:t>
              </a:r>
            </a:p>
          </p:txBody>
        </p:sp>
      </p:grpSp>
      <p:sp>
        <p:nvSpPr>
          <p:cNvPr id="12" name="Rounded Rectangular Callout 11"/>
          <p:cNvSpPr/>
          <p:nvPr/>
        </p:nvSpPr>
        <p:spPr bwMode="auto">
          <a:xfrm>
            <a:off x="4876800" y="4876800"/>
            <a:ext cx="1828800" cy="1143000"/>
          </a:xfrm>
          <a:prstGeom prst="wedgeRoundRectCallout">
            <a:avLst>
              <a:gd name="adj1" fmla="val 70964"/>
              <a:gd name="adj2" fmla="val 57314"/>
              <a:gd name="adj3" fmla="val 16667"/>
            </a:avLst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Filtering should be Applied Here</a:t>
            </a:r>
            <a:endParaRPr kumimoji="0" lang="en-US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3276600" y="5410200"/>
            <a:ext cx="1447800" cy="158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2286000" y="5105400"/>
            <a:ext cx="838200" cy="685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2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Magic #1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914400" y="2052221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CPU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914400" y="2890421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Memory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914400" y="3728621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Network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914400" y="4566821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I/O Controller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914400" y="5405021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Disk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4191000" y="3042821"/>
            <a:ext cx="2057400" cy="14478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Get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 NAME … STATUS = ‘ANGRY’</a:t>
            </a:r>
          </a:p>
        </p:txBody>
      </p:sp>
      <p:cxnSp>
        <p:nvCxnSpPr>
          <p:cNvPr id="13" name="Shape 12"/>
          <p:cNvCxnSpPr>
            <a:endCxn id="11" idx="0"/>
          </p:cNvCxnSpPr>
          <p:nvPr/>
        </p:nvCxnSpPr>
        <p:spPr bwMode="auto">
          <a:xfrm>
            <a:off x="3733800" y="2357021"/>
            <a:ext cx="1485900" cy="685800"/>
          </a:xfrm>
          <a:prstGeom prst="bentConnector2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hape 14"/>
          <p:cNvCxnSpPr>
            <a:stCxn id="11" idx="4"/>
          </p:cNvCxnSpPr>
          <p:nvPr/>
        </p:nvCxnSpPr>
        <p:spPr bwMode="auto">
          <a:xfrm rot="5400000">
            <a:off x="3867150" y="4357271"/>
            <a:ext cx="1219200" cy="1485900"/>
          </a:xfrm>
          <a:prstGeom prst="bentConnector2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096000" y="1061621"/>
            <a:ext cx="2514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latin typeface="Arial Narrow" pitchFamily="34" charset="0"/>
              </a:rPr>
              <a:t>The communication between CPU and Disk carries the information on the query –columns and predicates. This occurs as a result of a special protocol called </a:t>
            </a:r>
            <a:r>
              <a:rPr lang="en-US" sz="2800" b="0" dirty="0" err="1" smtClean="0">
                <a:solidFill>
                  <a:schemeClr val="tx1"/>
                </a:solidFill>
                <a:latin typeface="Arial Narrow" pitchFamily="34" charset="0"/>
              </a:rPr>
              <a:t>iDB</a:t>
            </a:r>
            <a:r>
              <a:rPr lang="en-US" sz="2800" b="0" dirty="0" smtClean="0">
                <a:solidFill>
                  <a:schemeClr val="tx1"/>
                </a:solidFill>
                <a:latin typeface="Arial Narrow" pitchFamily="34" charset="0"/>
              </a:rPr>
              <a:t>.</a:t>
            </a:r>
            <a:endParaRPr lang="en-US" sz="2800" b="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3962400" y="2128421"/>
            <a:ext cx="914400" cy="5334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iDB</a:t>
            </a:r>
            <a:endParaRPr kumimoji="0" lang="en-US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Magic #2 Storage Cell Server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lowchart: Magnetic Disk 4"/>
          <p:cNvSpPr/>
          <p:nvPr/>
        </p:nvSpPr>
        <p:spPr bwMode="auto">
          <a:xfrm>
            <a:off x="1219200" y="4724400"/>
            <a:ext cx="990600" cy="685800"/>
          </a:xfrm>
          <a:prstGeom prst="flowChartMagneticDisk">
            <a:avLst/>
          </a:prstGeom>
          <a:solidFill>
            <a:srgbClr val="0070C0"/>
          </a:solid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Disk1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1371600" y="2286000"/>
            <a:ext cx="3429000" cy="19812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Franklin Gothic Book" pitchFamily="34" charset="0"/>
              </a:rPr>
              <a:t>Cell Server</a:t>
            </a:r>
          </a:p>
        </p:txBody>
      </p:sp>
      <p:sp>
        <p:nvSpPr>
          <p:cNvPr id="9" name="Flowchart: Magnetic Disk 8"/>
          <p:cNvSpPr/>
          <p:nvPr/>
        </p:nvSpPr>
        <p:spPr bwMode="auto">
          <a:xfrm>
            <a:off x="2362200" y="4724400"/>
            <a:ext cx="990600" cy="685800"/>
          </a:xfrm>
          <a:prstGeom prst="flowChartMagneticDisk">
            <a:avLst/>
          </a:prstGeom>
          <a:solidFill>
            <a:srgbClr val="0070C0"/>
          </a:solid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Disk2</a:t>
            </a:r>
          </a:p>
        </p:txBody>
      </p:sp>
      <p:sp>
        <p:nvSpPr>
          <p:cNvPr id="10" name="Flowchart: Magnetic Disk 9"/>
          <p:cNvSpPr/>
          <p:nvPr/>
        </p:nvSpPr>
        <p:spPr bwMode="auto">
          <a:xfrm>
            <a:off x="3581400" y="4724400"/>
            <a:ext cx="990600" cy="685800"/>
          </a:xfrm>
          <a:prstGeom prst="flowChartMagneticDisk">
            <a:avLst/>
          </a:prstGeom>
          <a:solidFill>
            <a:srgbClr val="0070C0"/>
          </a:solid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Disk3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24400" y="1371600"/>
            <a:ext cx="4038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Arial Narrow" pitchFamily="34" charset="0"/>
              </a:rPr>
              <a:t>Cells are Sun Blades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Arial Narrow" pitchFamily="34" charset="0"/>
              </a:rPr>
              <a:t>Run Oracle Enterprise Linux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Arial Narrow" pitchFamily="34" charset="0"/>
              </a:rPr>
              <a:t>Software called Exadata Storage Server (ESS) which understands </a:t>
            </a:r>
            <a:r>
              <a:rPr lang="en-US" sz="2800" b="0" dirty="0" err="1" smtClean="0">
                <a:solidFill>
                  <a:schemeClr val="tx1"/>
                </a:solidFill>
                <a:latin typeface="Arial Narrow" pitchFamily="34" charset="0"/>
              </a:rPr>
              <a:t>iDB</a:t>
            </a:r>
            <a:endParaRPr lang="en-US" sz="2800" b="0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13" name="Straight Connector 12"/>
          <p:cNvCxnSpPr>
            <a:stCxn id="5" idx="1"/>
          </p:cNvCxnSpPr>
          <p:nvPr/>
        </p:nvCxnSpPr>
        <p:spPr bwMode="auto">
          <a:xfrm rot="5400000" flipH="1" flipV="1">
            <a:off x="1809750" y="4248150"/>
            <a:ext cx="381000" cy="5715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>
            <a:stCxn id="9" idx="1"/>
          </p:cNvCxnSpPr>
          <p:nvPr/>
        </p:nvCxnSpPr>
        <p:spPr bwMode="auto">
          <a:xfrm rot="5400000" flipH="1" flipV="1">
            <a:off x="2647950" y="4476750"/>
            <a:ext cx="457200" cy="381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stCxn id="10" idx="1"/>
          </p:cNvCxnSpPr>
          <p:nvPr/>
        </p:nvCxnSpPr>
        <p:spPr bwMode="auto">
          <a:xfrm rot="16200000" flipV="1">
            <a:off x="3409950" y="4057650"/>
            <a:ext cx="609600" cy="7239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2819400" y="3200400"/>
            <a:ext cx="1447800" cy="7620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ESS</a:t>
            </a:r>
          </a:p>
        </p:txBody>
      </p:sp>
      <p:sp>
        <p:nvSpPr>
          <p:cNvPr id="23" name="Up-Down Arrow 22"/>
          <p:cNvSpPr/>
          <p:nvPr/>
        </p:nvSpPr>
        <p:spPr bwMode="auto">
          <a:xfrm>
            <a:off x="2362200" y="1143000"/>
            <a:ext cx="1066800" cy="1371600"/>
          </a:xfrm>
          <a:prstGeom prst="up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90800" y="15240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solidFill>
                  <a:srgbClr val="FFFF00"/>
                </a:solidFill>
                <a:latin typeface="Arial Narrow" pitchFamily="34" charset="0"/>
              </a:rPr>
              <a:t>iDB</a:t>
            </a:r>
            <a:endParaRPr lang="en-US" i="1" dirty="0">
              <a:solidFill>
                <a:srgbClr val="FFFF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9" grpId="0" animBg="1"/>
      <p:bldP spid="23" grpId="0" animBg="1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 bwMode="auto">
          <a:xfrm>
            <a:off x="3124200" y="3810000"/>
            <a:ext cx="5105400" cy="1219200"/>
          </a:xfrm>
          <a:prstGeom prst="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Magic #3 Storage Indexes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3733800" y="4953000"/>
            <a:ext cx="49530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49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RelaxedModerately" fov="0"/>
            <a:lightRig rig="threePt" dir="t">
              <a:rot lat="0" lon="0" rev="0"/>
            </a:lightRig>
          </a:scene3d>
          <a:sp3d extrusionH="806450" prstMaterial="clear">
            <a:bevelT w="260350" h="50800" prst="softRound"/>
            <a:bevelB w="82550" prst="softRound"/>
            <a:extrusionClr>
              <a:schemeClr val="accent1">
                <a:lumMod val="75000"/>
              </a:schemeClr>
            </a:extrusion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191000" y="5029200"/>
            <a:ext cx="838200" cy="609600"/>
          </a:xfrm>
          <a:prstGeom prst="rect">
            <a:avLst/>
          </a:prstGeom>
          <a:solidFill>
            <a:srgbClr val="FFC000"/>
          </a:solidFill>
          <a:ln w="349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1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181600" y="5029200"/>
            <a:ext cx="838200" cy="609600"/>
          </a:xfrm>
          <a:prstGeom prst="rect">
            <a:avLst/>
          </a:prstGeom>
          <a:solidFill>
            <a:srgbClr val="FF0000"/>
          </a:solidFill>
          <a:ln w="349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2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172200" y="5029200"/>
            <a:ext cx="838200" cy="609600"/>
          </a:xfrm>
          <a:prstGeom prst="rect">
            <a:avLst/>
          </a:prstGeom>
          <a:solidFill>
            <a:srgbClr val="99FF33"/>
          </a:solidFill>
          <a:ln w="349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3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7162800" y="5029200"/>
            <a:ext cx="838200" cy="609600"/>
          </a:xfrm>
          <a:prstGeom prst="rect">
            <a:avLst/>
          </a:prstGeom>
          <a:solidFill>
            <a:srgbClr val="FFC000"/>
          </a:solidFill>
          <a:ln w="349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38800" y="5715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1" dirty="0" smtClean="0">
                <a:solidFill>
                  <a:schemeClr val="tx1"/>
                </a:solidFill>
                <a:latin typeface="Arial Narrow" pitchFamily="34" charset="0"/>
              </a:rPr>
              <a:t>Disk4</a:t>
            </a:r>
            <a:endParaRPr lang="en-US" b="0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3276600" y="3962400"/>
            <a:ext cx="1143000" cy="914400"/>
          </a:xfrm>
          <a:prstGeom prst="wedgeRoundRectCallout">
            <a:avLst>
              <a:gd name="adj1" fmla="val 42987"/>
              <a:gd name="adj2" fmla="val 91053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MIN = 3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MAX = 5</a:t>
            </a: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4495800" y="3962400"/>
            <a:ext cx="1143000" cy="914400"/>
          </a:xfrm>
          <a:prstGeom prst="wedgeRoundRectCallout">
            <a:avLst>
              <a:gd name="adj1" fmla="val 42987"/>
              <a:gd name="adj2" fmla="val 91053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MIN = 4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MAX = 5</a:t>
            </a:r>
          </a:p>
        </p:txBody>
      </p:sp>
      <p:sp>
        <p:nvSpPr>
          <p:cNvPr id="13" name="Rounded Rectangular Callout 12"/>
          <p:cNvSpPr/>
          <p:nvPr/>
        </p:nvSpPr>
        <p:spPr bwMode="auto">
          <a:xfrm>
            <a:off x="6934200" y="3962400"/>
            <a:ext cx="1143000" cy="914400"/>
          </a:xfrm>
          <a:prstGeom prst="wedgeRoundRectCallout">
            <a:avLst>
              <a:gd name="adj1" fmla="val -3755"/>
              <a:gd name="adj2" fmla="val 95812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MIN = 3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MAX = 5</a:t>
            </a: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5715000" y="3962400"/>
            <a:ext cx="1143000" cy="914400"/>
          </a:xfrm>
          <a:prstGeom prst="wedgeRoundRectCallout">
            <a:avLst>
              <a:gd name="adj1" fmla="val 42987"/>
              <a:gd name="adj2" fmla="val 91053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MIN = 1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MAX = 2</a:t>
            </a:r>
          </a:p>
        </p:txBody>
      </p:sp>
      <p:sp>
        <p:nvSpPr>
          <p:cNvPr id="15" name="Flowchart: Magnetic Disk 14"/>
          <p:cNvSpPr/>
          <p:nvPr/>
        </p:nvSpPr>
        <p:spPr bwMode="auto">
          <a:xfrm>
            <a:off x="4876800" y="2667000"/>
            <a:ext cx="990600" cy="685800"/>
          </a:xfrm>
          <a:prstGeom prst="flowChartMagneticDisk">
            <a:avLst/>
          </a:prstGeom>
          <a:solidFill>
            <a:srgbClr val="0070C0"/>
          </a:solid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Disk1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5486400" y="1219200"/>
            <a:ext cx="3429000" cy="10668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Franklin Gothic Book" pitchFamily="34" charset="0"/>
              </a:rPr>
              <a:t>Cell Server</a:t>
            </a:r>
          </a:p>
        </p:txBody>
      </p:sp>
      <p:sp>
        <p:nvSpPr>
          <p:cNvPr id="17" name="Flowchart: Magnetic Disk 16"/>
          <p:cNvSpPr/>
          <p:nvPr/>
        </p:nvSpPr>
        <p:spPr bwMode="auto">
          <a:xfrm>
            <a:off x="6096000" y="2667000"/>
            <a:ext cx="990600" cy="685800"/>
          </a:xfrm>
          <a:prstGeom prst="flowChartMagneticDisk">
            <a:avLst/>
          </a:prstGeom>
          <a:solidFill>
            <a:srgbClr val="0070C0"/>
          </a:solid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Disk2</a:t>
            </a:r>
          </a:p>
        </p:txBody>
      </p:sp>
      <p:sp>
        <p:nvSpPr>
          <p:cNvPr id="18" name="Flowchart: Magnetic Disk 17"/>
          <p:cNvSpPr/>
          <p:nvPr/>
        </p:nvSpPr>
        <p:spPr bwMode="auto">
          <a:xfrm>
            <a:off x="7239000" y="2667000"/>
            <a:ext cx="990600" cy="685800"/>
          </a:xfrm>
          <a:prstGeom prst="flowChartMagneticDisk">
            <a:avLst/>
          </a:prstGeom>
          <a:solidFill>
            <a:srgbClr val="0070C0"/>
          </a:solid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Disk3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 rot="10800000" flipV="1">
            <a:off x="5486400" y="2362200"/>
            <a:ext cx="609600" cy="3048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>
            <a:stCxn id="17" idx="1"/>
          </p:cNvCxnSpPr>
          <p:nvPr/>
        </p:nvCxnSpPr>
        <p:spPr bwMode="auto">
          <a:xfrm rot="5400000" flipH="1" flipV="1">
            <a:off x="6572250" y="2305050"/>
            <a:ext cx="381000" cy="3429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>
            <a:stCxn id="18" idx="1"/>
          </p:cNvCxnSpPr>
          <p:nvPr/>
        </p:nvCxnSpPr>
        <p:spPr bwMode="auto">
          <a:xfrm rot="16200000" flipV="1">
            <a:off x="7258050" y="2190750"/>
            <a:ext cx="457200" cy="4953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7543800" y="1752600"/>
            <a:ext cx="1447800" cy="7620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ESS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7200" y="1752600"/>
            <a:ext cx="388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solidFill>
                  <a:schemeClr val="tx1"/>
                </a:solidFill>
                <a:latin typeface="Arial Narrow" pitchFamily="34" charset="0"/>
              </a:rPr>
              <a:t>Storage Indexes store in memory of the Cell Server the areas on the disk and the MIN/MAX value of the column and whether NULL exists. They eliminate disk I/O.</a:t>
            </a:r>
            <a:endParaRPr lang="en-US" sz="2400" b="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 bwMode="auto">
          <a:xfrm>
            <a:off x="1524000" y="5562600"/>
            <a:ext cx="1828800" cy="762000"/>
          </a:xfrm>
          <a:prstGeom prst="wedgeRoundRectCallout">
            <a:avLst>
              <a:gd name="adj1" fmla="val 73549"/>
              <a:gd name="adj2" fmla="val -119522"/>
              <a:gd name="adj3" fmla="val 16667"/>
            </a:avLst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Storage Index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81000" y="41148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TheSansMonoConNormal" pitchFamily="34" charset="0"/>
              </a:rPr>
              <a:t>SELECT …</a:t>
            </a:r>
          </a:p>
          <a:p>
            <a:pPr>
              <a:spcBef>
                <a:spcPts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TheSansMonoConNormal" pitchFamily="34" charset="0"/>
              </a:rPr>
              <a:t>FROM TABLE</a:t>
            </a:r>
          </a:p>
          <a:p>
            <a:pPr>
              <a:spcBef>
                <a:spcPts val="0"/>
              </a:spcBef>
            </a:pPr>
            <a:r>
              <a:rPr lang="en-US" sz="1800" dirty="0" smtClean="0">
                <a:solidFill>
                  <a:schemeClr val="tx1"/>
                </a:solidFill>
                <a:latin typeface="TheSansMonoConNormal" pitchFamily="34" charset="0"/>
              </a:rPr>
              <a:t>WHERE COL1 = 1</a:t>
            </a:r>
            <a:endParaRPr lang="en-US" sz="1800" dirty="0">
              <a:solidFill>
                <a:schemeClr val="tx1"/>
              </a:solidFill>
              <a:latin typeface="TheSansMonoConNormal" pitchFamily="34" charset="0"/>
            </a:endParaRPr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>
          <a:xfrm>
            <a:off x="3124200" y="6012081"/>
            <a:ext cx="2895600" cy="365125"/>
          </a:xfrm>
        </p:spPr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 animBg="1"/>
      <p:bldP spid="12" grpId="0" animBg="1"/>
      <p:bldP spid="13" grpId="0" animBg="1"/>
      <p:bldP spid="14" grpId="0" animBg="1"/>
      <p:bldP spid="31" grpId="0"/>
      <p:bldP spid="32" grpId="0" animBg="1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Storage Index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059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heSansMonoConNormal" pitchFamily="34" charset="0"/>
              </a:rPr>
              <a:t>select name, value/1024/1024 as </a:t>
            </a:r>
            <a:r>
              <a:rPr lang="en-US" sz="2400" dirty="0" err="1" smtClean="0">
                <a:latin typeface="TheSansMonoConNormal" pitchFamily="34" charset="0"/>
              </a:rPr>
              <a:t>stat_value</a:t>
            </a:r>
            <a:endParaRPr lang="en-US" sz="2400" dirty="0" smtClean="0">
              <a:latin typeface="TheSansMonoConNorm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v$mystat</a:t>
            </a:r>
            <a:r>
              <a:rPr lang="en-US" sz="2400" dirty="0" smtClean="0">
                <a:latin typeface="TheSansMonoConNormal" pitchFamily="34" charset="0"/>
              </a:rPr>
              <a:t> s, </a:t>
            </a:r>
            <a:r>
              <a:rPr lang="en-US" sz="2400" dirty="0" err="1" smtClean="0">
                <a:latin typeface="TheSansMonoConNormal" pitchFamily="34" charset="0"/>
              </a:rPr>
              <a:t>v$statname</a:t>
            </a:r>
            <a:r>
              <a:rPr lang="en-US" sz="2400" dirty="0" smtClean="0">
                <a:latin typeface="TheSansMonoConNormal" pitchFamily="34" charset="0"/>
              </a:rPr>
              <a:t> n</a:t>
            </a:r>
          </a:p>
          <a:p>
            <a:pPr>
              <a:buNone/>
            </a:pPr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s.statistic</a:t>
            </a:r>
            <a:r>
              <a:rPr lang="en-US" sz="2400" dirty="0" smtClean="0">
                <a:latin typeface="TheSansMonoConNormal" pitchFamily="34" charset="0"/>
              </a:rPr>
              <a:t># = </a:t>
            </a:r>
            <a:r>
              <a:rPr lang="en-US" sz="2400" dirty="0" err="1" smtClean="0">
                <a:latin typeface="TheSansMonoConNormal" pitchFamily="34" charset="0"/>
              </a:rPr>
              <a:t>n.statistic</a:t>
            </a:r>
            <a:r>
              <a:rPr lang="en-US" sz="2400" dirty="0" smtClean="0">
                <a:latin typeface="TheSansMonoConNormal" pitchFamily="34" charset="0"/>
              </a:rPr>
              <a:t>#</a:t>
            </a:r>
          </a:p>
          <a:p>
            <a:pPr>
              <a:buNone/>
            </a:pPr>
            <a:r>
              <a:rPr lang="en-US" sz="2400" dirty="0" smtClean="0">
                <a:latin typeface="TheSansMonoConNormal" pitchFamily="34" charset="0"/>
              </a:rPr>
              <a:t>and n.name in (</a:t>
            </a:r>
          </a:p>
          <a:p>
            <a:pPr>
              <a:buNone/>
            </a:pPr>
            <a:r>
              <a:rPr lang="en-US" sz="2400" dirty="0" smtClean="0">
                <a:latin typeface="TheSansMonoConNormal" pitchFamily="34" charset="0"/>
              </a:rPr>
              <a:t>  'cell physical IO bytes saved by storage index',</a:t>
            </a:r>
          </a:p>
          <a:p>
            <a:pPr>
              <a:buNone/>
            </a:pPr>
            <a:r>
              <a:rPr lang="en-US" sz="2400" dirty="0" smtClean="0">
                <a:latin typeface="TheSansMonoConNormal" pitchFamily="34" charset="0"/>
              </a:rPr>
              <a:t>  'cell physical IO interconnect bytes returned by smart scan’)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44196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Output</a:t>
            </a:r>
          </a:p>
          <a:p>
            <a:pPr lvl="1">
              <a:spcBef>
                <a:spcPts val="0"/>
              </a:spcBef>
              <a:buNone/>
            </a:pPr>
            <a:r>
              <a:rPr lang="en-US" dirty="0">
                <a:latin typeface="TheSansMonoConNormal" pitchFamily="34" charset="0"/>
              </a:rPr>
              <a:t>STAT_NAME  STAT_VALUE</a:t>
            </a:r>
          </a:p>
          <a:p>
            <a:pPr lvl="1">
              <a:spcBef>
                <a:spcPts val="0"/>
              </a:spcBef>
              <a:buNone/>
            </a:pPr>
            <a:r>
              <a:rPr lang="en-US" dirty="0">
                <a:latin typeface="TheSansMonoConNormal" pitchFamily="34" charset="0"/>
              </a:rPr>
              <a:t>---------- ----------</a:t>
            </a:r>
          </a:p>
          <a:p>
            <a:pPr lvl="1">
              <a:spcBef>
                <a:spcPts val="0"/>
              </a:spcBef>
              <a:buNone/>
            </a:pPr>
            <a:r>
              <a:rPr lang="en-US" dirty="0">
                <a:latin typeface="TheSansMonoConNormal" pitchFamily="34" charset="0"/>
              </a:rPr>
              <a:t>SI Savings    5120.45</a:t>
            </a:r>
          </a:p>
          <a:p>
            <a:pPr lvl="1">
              <a:spcBef>
                <a:spcPts val="0"/>
              </a:spcBef>
              <a:buNone/>
            </a:pPr>
            <a:r>
              <a:rPr lang="en-US" dirty="0">
                <a:latin typeface="TheSansMonoConNormal" pitchFamily="34" charset="0"/>
              </a:rPr>
              <a:t>Smart Scan    1034.00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4267200" cy="5059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Pre-requisite for Smart Scan</a:t>
            </a:r>
          </a:p>
          <a:p>
            <a:pPr lvl="1"/>
            <a:r>
              <a:rPr lang="en-US" dirty="0" smtClean="0"/>
              <a:t>Direct Path</a:t>
            </a:r>
          </a:p>
          <a:p>
            <a:pPr lvl="1"/>
            <a:r>
              <a:rPr lang="en-US" dirty="0" smtClean="0"/>
              <a:t>Full Table or Full Index Scan</a:t>
            </a:r>
          </a:p>
          <a:p>
            <a:pPr lvl="1"/>
            <a:r>
              <a:rPr lang="en-US" dirty="0" smtClean="0"/>
              <a:t>&gt; 0 Predicates</a:t>
            </a:r>
          </a:p>
          <a:p>
            <a:pPr lvl="1"/>
            <a:r>
              <a:rPr lang="en-US" dirty="0" smtClean="0"/>
              <a:t>Simple Comparison Operators</a:t>
            </a:r>
          </a:p>
          <a:p>
            <a:r>
              <a:rPr lang="en-US" dirty="0" smtClean="0"/>
              <a:t>Other Reasons</a:t>
            </a:r>
          </a:p>
          <a:p>
            <a:pPr lvl="1"/>
            <a:r>
              <a:rPr lang="en-US" dirty="0" smtClean="0"/>
              <a:t>Cell is not offload capable</a:t>
            </a:r>
          </a:p>
          <a:p>
            <a:pPr lvl="2"/>
            <a:r>
              <a:rPr lang="en-US" dirty="0" smtClean="0"/>
              <a:t>The </a:t>
            </a:r>
            <a:r>
              <a:rPr lang="en-US" dirty="0" err="1" smtClean="0"/>
              <a:t>diskgroup</a:t>
            </a:r>
            <a:r>
              <a:rPr lang="en-US" dirty="0" smtClean="0"/>
              <a:t> attribute </a:t>
            </a:r>
            <a:r>
              <a:rPr lang="en-US" dirty="0" err="1" smtClean="0"/>
              <a:t>cell.smart_scan_capable</a:t>
            </a:r>
            <a:r>
              <a:rPr lang="en-US" dirty="0" smtClean="0"/>
              <a:t> set to FALSE;</a:t>
            </a:r>
          </a:p>
          <a:p>
            <a:pPr lvl="1"/>
            <a:r>
              <a:rPr lang="en-US" dirty="0" smtClean="0"/>
              <a:t>Not on clustered tables, IOTs,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43400" y="230647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Disabling </a:t>
            </a:r>
            <a:r>
              <a:rPr lang="en-US" sz="2400" dirty="0">
                <a:solidFill>
                  <a:srgbClr val="0070C0"/>
                </a:solidFill>
              </a:rPr>
              <a:t>Smart </a:t>
            </a:r>
            <a:r>
              <a:rPr lang="en-US" sz="2400" dirty="0" smtClean="0">
                <a:solidFill>
                  <a:srgbClr val="0070C0"/>
                </a:solidFill>
              </a:rPr>
              <a:t>Scans</a:t>
            </a:r>
          </a:p>
          <a:p>
            <a:pPr lvl="1"/>
            <a:r>
              <a:rPr lang="en-US" sz="2400" dirty="0" err="1" smtClean="0">
                <a:latin typeface="TheSansMonoConNormal" pitchFamily="34" charset="0"/>
              </a:rPr>
              <a:t>cell_offload_processing</a:t>
            </a:r>
            <a:r>
              <a:rPr lang="en-US" sz="2400" dirty="0" smtClean="0">
                <a:latin typeface="TheSansMonoConNormal" pitchFamily="34" charset="0"/>
              </a:rPr>
              <a:t> = true;</a:t>
            </a:r>
          </a:p>
          <a:p>
            <a:pPr lvl="1"/>
            <a:r>
              <a:rPr lang="en-US" sz="2400" dirty="0" smtClean="0">
                <a:latin typeface="TheSansMonoConNormal" pitchFamily="34" charset="0"/>
              </a:rPr>
              <a:t>_</a:t>
            </a:r>
            <a:r>
              <a:rPr lang="en-US" sz="2400" dirty="0" err="1">
                <a:latin typeface="TheSansMonoConNormal" pitchFamily="34" charset="0"/>
              </a:rPr>
              <a:t>kcfis_storageidx_disabled</a:t>
            </a:r>
            <a:r>
              <a:rPr lang="en-US" sz="2400" dirty="0">
                <a:latin typeface="TheSansMonoConNormal" pitchFamily="34" charset="0"/>
              </a:rPr>
              <a:t> = true;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Magic #4 Flash Cache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lowchart: Magnetic Disk 4"/>
          <p:cNvSpPr/>
          <p:nvPr/>
        </p:nvSpPr>
        <p:spPr bwMode="auto">
          <a:xfrm>
            <a:off x="1524000" y="5029200"/>
            <a:ext cx="2971800" cy="1600200"/>
          </a:xfrm>
          <a:prstGeom prst="flowChartMagneticDisk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Storage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1219200" y="1752600"/>
            <a:ext cx="1981200" cy="31242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Server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981200" y="4038600"/>
            <a:ext cx="1219200" cy="533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</a:rPr>
              <a:t>PMON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1981200" y="3733800"/>
            <a:ext cx="1219200" cy="533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</a:rPr>
              <a:t>DBWR</a:t>
            </a:r>
          </a:p>
        </p:txBody>
      </p:sp>
      <p:sp>
        <p:nvSpPr>
          <p:cNvPr id="9" name="Flowchart: Data 8"/>
          <p:cNvSpPr/>
          <p:nvPr/>
        </p:nvSpPr>
        <p:spPr bwMode="auto">
          <a:xfrm>
            <a:off x="1905000" y="5334000"/>
            <a:ext cx="1752600" cy="381000"/>
          </a:xfrm>
          <a:prstGeom prst="flowChartInputOutpu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datafile1</a:t>
            </a:r>
          </a:p>
        </p:txBody>
      </p:sp>
      <p:sp>
        <p:nvSpPr>
          <p:cNvPr id="10" name="Flowchart: Data 9"/>
          <p:cNvSpPr/>
          <p:nvPr/>
        </p:nvSpPr>
        <p:spPr bwMode="auto">
          <a:xfrm>
            <a:off x="2514600" y="5562600"/>
            <a:ext cx="1752600" cy="381000"/>
          </a:xfrm>
          <a:prstGeom prst="flowChartInputOutpu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datafile2</a:t>
            </a:r>
          </a:p>
        </p:txBody>
      </p:sp>
      <p:sp>
        <p:nvSpPr>
          <p:cNvPr id="11" name="Round Single Corner Rectangle 10"/>
          <p:cNvSpPr/>
          <p:nvPr/>
        </p:nvSpPr>
        <p:spPr bwMode="auto">
          <a:xfrm>
            <a:off x="1447800" y="2438400"/>
            <a:ext cx="1447800" cy="838200"/>
          </a:xfrm>
          <a:prstGeom prst="round1Rect">
            <a:avLst/>
          </a:prstGeom>
          <a:solidFill>
            <a:srgbClr val="00B050"/>
          </a:solidFill>
          <a:ln w="9525" cap="flat" cmpd="sng" algn="ctr">
            <a:solidFill>
              <a:srgbClr val="99FF33"/>
            </a:solidFill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Buffer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 cache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6200000" flipV="1">
            <a:off x="1181100" y="4000500"/>
            <a:ext cx="1905000" cy="6096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" name="Straight Arrow Connector 12"/>
          <p:cNvCxnSpPr>
            <a:endCxn id="9" idx="1"/>
          </p:cNvCxnSpPr>
          <p:nvPr/>
        </p:nvCxnSpPr>
        <p:spPr bwMode="auto">
          <a:xfrm rot="16200000" flipH="1">
            <a:off x="1428750" y="3981450"/>
            <a:ext cx="2286000" cy="4191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4" name="Oval 13"/>
          <p:cNvSpPr/>
          <p:nvPr/>
        </p:nvSpPr>
        <p:spPr bwMode="auto">
          <a:xfrm>
            <a:off x="2895600" y="4419600"/>
            <a:ext cx="2362200" cy="6858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RelaxedModerately" fov="0"/>
            <a:lightRig rig="flood" dir="t">
              <a:rot lat="0" lon="0" rev="13800000"/>
            </a:lightRig>
          </a:scene3d>
          <a:sp3d extrusionH="5651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Flash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29200" y="1371600"/>
            <a:ext cx="365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solidFill>
                  <a:schemeClr val="tx1"/>
                </a:solidFill>
                <a:latin typeface="Arial Narrow" pitchFamily="34" charset="0"/>
              </a:rPr>
              <a:t>These are flash cards presented as disks; not memory to the Storage Cells. They are similar to SAN cache; but Oracle controls what goes on there and how long it stays.</a:t>
            </a:r>
            <a:endParaRPr lang="en-US" sz="2800" b="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715000" y="38862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heSansMonoConNormal" pitchFamily="50" charset="0"/>
              </a:rPr>
              <a:t>alter table person storage (</a:t>
            </a:r>
            <a:r>
              <a:rPr lang="en-US" dirty="0" err="1">
                <a:latin typeface="TheSansMonoConNormal" pitchFamily="50" charset="0"/>
              </a:rPr>
              <a:t>cell_flash_cache</a:t>
            </a:r>
            <a:r>
              <a:rPr lang="en-US" dirty="0">
                <a:latin typeface="TheSansMonoConNormal" pitchFamily="50" charset="0"/>
              </a:rPr>
              <a:t> keep)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Flash Log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507512" y="4260554"/>
            <a:ext cx="1302488" cy="1028700"/>
            <a:chOff x="2507512" y="4260554"/>
            <a:chExt cx="1302488" cy="1028700"/>
          </a:xfrm>
        </p:grpSpPr>
        <p:sp>
          <p:nvSpPr>
            <p:cNvPr id="6" name="Oval 5"/>
            <p:cNvSpPr/>
            <p:nvPr/>
          </p:nvSpPr>
          <p:spPr>
            <a:xfrm>
              <a:off x="2507512" y="4641554"/>
              <a:ext cx="1295400" cy="647700"/>
            </a:xfrm>
            <a:prstGeom prst="ellipse">
              <a:avLst/>
            </a:prstGeom>
            <a:scene3d>
              <a:camera prst="perspectiveRelaxedModerately"/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507512" y="4459914"/>
              <a:ext cx="1295400" cy="647700"/>
            </a:xfrm>
            <a:prstGeom prst="ellipse">
              <a:avLst/>
            </a:prstGeom>
            <a:scene3d>
              <a:camera prst="perspectiveRelaxedModerately"/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514600" y="4260554"/>
              <a:ext cx="1295400" cy="647700"/>
            </a:xfrm>
            <a:prstGeom prst="ellipse">
              <a:avLst/>
            </a:prstGeom>
            <a:scene3d>
              <a:camera prst="perspectiveRelaxedModerately"/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Redo Log</a:t>
              </a:r>
              <a:endParaRPr lang="en-US" dirty="0"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4717312" y="4374854"/>
            <a:ext cx="1600200" cy="647700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Flash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429000" y="1447800"/>
            <a:ext cx="2286000" cy="838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Log Buffer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11" name="Flowchart: Terminator 10"/>
          <p:cNvSpPr/>
          <p:nvPr/>
        </p:nvSpPr>
        <p:spPr>
          <a:xfrm>
            <a:off x="3581400" y="2819400"/>
            <a:ext cx="2057400" cy="457200"/>
          </a:xfrm>
          <a:prstGeom prst="flowChartTerminator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LGWR</a:t>
            </a:r>
            <a:endParaRPr lang="en-US" dirty="0"/>
          </a:p>
        </p:txBody>
      </p:sp>
      <p:cxnSp>
        <p:nvCxnSpPr>
          <p:cNvPr id="13" name="Curved Connector 12"/>
          <p:cNvCxnSpPr>
            <a:endCxn id="8" idx="0"/>
          </p:cNvCxnSpPr>
          <p:nvPr/>
        </p:nvCxnSpPr>
        <p:spPr>
          <a:xfrm rot="5400000">
            <a:off x="2613174" y="2835127"/>
            <a:ext cx="1974554" cy="876301"/>
          </a:xfrm>
          <a:prstGeom prst="curvedConnector3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6200000" flipH="1">
            <a:off x="4224449" y="3166951"/>
            <a:ext cx="2173914" cy="412012"/>
          </a:xfrm>
          <a:prstGeom prst="curvedConnector3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4572000" y="3372956"/>
            <a:ext cx="533400" cy="108695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365648" y="3849801"/>
            <a:ext cx="1981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i="1" dirty="0" smtClean="0"/>
              <a:t>Acknowledgement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0897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Magic #5 Process Offloading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Bloom Filters</a:t>
            </a:r>
          </a:p>
          <a:p>
            <a:r>
              <a:rPr lang="en-US" dirty="0" smtClean="0"/>
              <a:t>Functions Offloading</a:t>
            </a:r>
          </a:p>
          <a:p>
            <a:pPr lvl="1"/>
            <a:r>
              <a:rPr lang="en-US" dirty="0" smtClean="0"/>
              <a:t>Get the functions that can be offloaded</a:t>
            </a:r>
          </a:p>
          <a:p>
            <a:pPr lvl="2"/>
            <a:r>
              <a:rPr lang="en-US" dirty="0" smtClean="0">
                <a:latin typeface="TheSansMonoConNormal" pitchFamily="34" charset="0"/>
              </a:rPr>
              <a:t>V$SQLFN_METADATA</a:t>
            </a:r>
          </a:p>
          <a:p>
            <a:r>
              <a:rPr lang="en-US" dirty="0" smtClean="0"/>
              <a:t>Decompression </a:t>
            </a:r>
          </a:p>
          <a:p>
            <a:pPr lvl="1"/>
            <a:r>
              <a:rPr lang="en-US" dirty="0" smtClean="0"/>
              <a:t>(Compression handled by Compute Nodes)</a:t>
            </a:r>
          </a:p>
          <a:p>
            <a:r>
              <a:rPr lang="en-US" dirty="0" smtClean="0"/>
              <a:t>Virtual Columns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for Savings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select</a:t>
            </a:r>
          </a:p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        </a:t>
            </a:r>
            <a:r>
              <a:rPr lang="en-US" sz="1600" dirty="0" err="1">
                <a:latin typeface="TheSansMonoConNormal" pitchFamily="50" charset="0"/>
              </a:rPr>
              <a:t>sql_id</a:t>
            </a:r>
            <a:r>
              <a:rPr lang="en-US" sz="1600" dirty="0">
                <a:latin typeface="TheSansMonoConNormal" pitchFamily="50" charset="0"/>
              </a:rPr>
              <a:t>,</a:t>
            </a:r>
          </a:p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        </a:t>
            </a:r>
            <a:r>
              <a:rPr lang="en-US" sz="1600" dirty="0" err="1">
                <a:latin typeface="TheSansMonoConNormal" pitchFamily="50" charset="0"/>
              </a:rPr>
              <a:t>child_number</a:t>
            </a:r>
            <a:r>
              <a:rPr lang="en-US" sz="1600" dirty="0">
                <a:latin typeface="TheSansMonoConNormal" pitchFamily="50" charset="0"/>
              </a:rPr>
              <a:t> child#,</a:t>
            </a:r>
          </a:p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        </a:t>
            </a:r>
            <a:r>
              <a:rPr lang="en-US" sz="1600" dirty="0" err="1">
                <a:latin typeface="TheSansMonoConNormal" pitchFamily="50" charset="0"/>
              </a:rPr>
              <a:t>plan_hash_value</a:t>
            </a:r>
            <a:r>
              <a:rPr lang="en-US" sz="1600" dirty="0">
                <a:latin typeface="TheSansMonoConNormal" pitchFamily="50" charset="0"/>
              </a:rPr>
              <a:t> </a:t>
            </a:r>
            <a:r>
              <a:rPr lang="en-US" sz="1600" dirty="0" err="1">
                <a:latin typeface="TheSansMonoConNormal" pitchFamily="50" charset="0"/>
              </a:rPr>
              <a:t>plan_hash</a:t>
            </a:r>
            <a:r>
              <a:rPr lang="en-US" sz="1600" dirty="0">
                <a:latin typeface="TheSansMonoConNormal" pitchFamily="50" charset="0"/>
              </a:rPr>
              <a:t>,</a:t>
            </a:r>
          </a:p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        executions execs,</a:t>
            </a:r>
          </a:p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        (</a:t>
            </a:r>
            <a:r>
              <a:rPr lang="en-US" sz="1600" dirty="0" err="1">
                <a:latin typeface="TheSansMonoConNormal" pitchFamily="50" charset="0"/>
              </a:rPr>
              <a:t>elapsed_time</a:t>
            </a:r>
            <a:r>
              <a:rPr lang="en-US" sz="1600" dirty="0">
                <a:latin typeface="TheSansMonoConNormal" pitchFamily="50" charset="0"/>
              </a:rPr>
              <a:t>/1000000</a:t>
            </a:r>
            <a:r>
              <a:rPr lang="en-US" sz="1600" dirty="0" smtClean="0">
                <a:latin typeface="TheSansMonoConNormal" pitchFamily="50" charset="0"/>
              </a:rPr>
              <a:t>) / decode(</a:t>
            </a:r>
            <a:r>
              <a:rPr lang="en-US" sz="1600" dirty="0" err="1" smtClean="0">
                <a:latin typeface="TheSansMonoConNormal" pitchFamily="50" charset="0"/>
              </a:rPr>
              <a:t>nvl</a:t>
            </a:r>
            <a:r>
              <a:rPr lang="en-US" sz="1600" dirty="0" smtClean="0">
                <a:latin typeface="TheSansMonoConNormal" pitchFamily="50" charset="0"/>
              </a:rPr>
              <a:t>(executions,0</a:t>
            </a:r>
            <a:r>
              <a:rPr lang="en-US" sz="1600" dirty="0">
                <a:latin typeface="TheSansMonoConNormal" pitchFamily="50" charset="0"/>
              </a:rPr>
              <a:t>),0,1,executions</a:t>
            </a:r>
            <a:r>
              <a:rPr lang="en-US" sz="1600" dirty="0" smtClean="0">
                <a:latin typeface="TheSansMonoConNormal" pitchFamily="50" charset="0"/>
              </a:rPr>
              <a:t>) /                decode(px_servers_executions,0,1,px_servers_executions / decode(</a:t>
            </a:r>
            <a:r>
              <a:rPr lang="en-US" sz="1600" dirty="0" err="1" smtClean="0">
                <a:latin typeface="TheSansMonoConNormal" pitchFamily="50" charset="0"/>
              </a:rPr>
              <a:t>nvl</a:t>
            </a:r>
            <a:r>
              <a:rPr lang="en-US" sz="1600" dirty="0" smtClean="0">
                <a:latin typeface="TheSansMonoConNormal" pitchFamily="50" charset="0"/>
              </a:rPr>
              <a:t>(executions,0</a:t>
            </a:r>
            <a:r>
              <a:rPr lang="en-US" sz="1600" dirty="0">
                <a:latin typeface="TheSansMonoConNormal" pitchFamily="50" charset="0"/>
              </a:rPr>
              <a:t>),0,1,executions)) </a:t>
            </a:r>
            <a:r>
              <a:rPr lang="en-US" sz="1600" dirty="0" err="1">
                <a:latin typeface="TheSansMonoConNormal" pitchFamily="50" charset="0"/>
              </a:rPr>
              <a:t>avg_elapsed_time_in_secs</a:t>
            </a:r>
            <a:r>
              <a:rPr lang="en-US" sz="1600" dirty="0">
                <a:latin typeface="TheSansMonoConNormal" pitchFamily="50" charset="0"/>
              </a:rPr>
              <a:t>,</a:t>
            </a:r>
          </a:p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        </a:t>
            </a:r>
            <a:r>
              <a:rPr lang="en-US" sz="1600" dirty="0" err="1" smtClean="0">
                <a:latin typeface="TheSansMonoConNormal" pitchFamily="50" charset="0"/>
              </a:rPr>
              <a:t>px_servers_executions</a:t>
            </a:r>
            <a:r>
              <a:rPr lang="en-US" sz="1600" dirty="0" smtClean="0">
                <a:latin typeface="TheSansMonoConNormal" pitchFamily="50" charset="0"/>
              </a:rPr>
              <a:t> / decode(</a:t>
            </a:r>
            <a:r>
              <a:rPr lang="en-US" sz="1600" dirty="0" err="1" smtClean="0">
                <a:latin typeface="TheSansMonoConNormal" pitchFamily="50" charset="0"/>
              </a:rPr>
              <a:t>nvl</a:t>
            </a:r>
            <a:r>
              <a:rPr lang="en-US" sz="1600" dirty="0" smtClean="0">
                <a:latin typeface="TheSansMonoConNormal" pitchFamily="50" charset="0"/>
              </a:rPr>
              <a:t>(executions,0</a:t>
            </a:r>
            <a:r>
              <a:rPr lang="en-US" sz="1600" dirty="0">
                <a:latin typeface="TheSansMonoConNormal" pitchFamily="50" charset="0"/>
              </a:rPr>
              <a:t>),0,1,executions) </a:t>
            </a:r>
            <a:r>
              <a:rPr lang="en-US" sz="1600" dirty="0" err="1">
                <a:latin typeface="TheSansMonoConNormal" pitchFamily="50" charset="0"/>
              </a:rPr>
              <a:t>avg_par_deg</a:t>
            </a:r>
            <a:r>
              <a:rPr lang="en-US" sz="1600" dirty="0">
                <a:latin typeface="TheSansMonoConNormal" pitchFamily="50" charset="0"/>
              </a:rPr>
              <a:t>,</a:t>
            </a:r>
          </a:p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        decode(io_cell_offload_eligible_bytes,0,'No','Yes') Offloaded,</a:t>
            </a:r>
          </a:p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        decode(io_cell_offload_eligible_bytes,0,0</a:t>
            </a:r>
            <a:r>
              <a:rPr lang="en-US" sz="1600" dirty="0" smtClean="0">
                <a:latin typeface="TheSansMonoConNormal" pitchFamily="50" charset="0"/>
              </a:rPr>
              <a:t>, 100</a:t>
            </a:r>
            <a:r>
              <a:rPr lang="en-US" sz="1600" dirty="0">
                <a:latin typeface="TheSansMonoConNormal" pitchFamily="50" charset="0"/>
              </a:rPr>
              <a:t>*(</a:t>
            </a:r>
            <a:r>
              <a:rPr lang="en-US" sz="1600" dirty="0" err="1" smtClean="0">
                <a:latin typeface="TheSansMonoConNormal" pitchFamily="50" charset="0"/>
              </a:rPr>
              <a:t>io_cell_offload_eligible_bytes</a:t>
            </a:r>
            <a:r>
              <a:rPr lang="en-US" sz="1600" dirty="0" smtClean="0">
                <a:latin typeface="TheSansMonoConNormal" pitchFamily="50" charset="0"/>
              </a:rPr>
              <a:t> - </a:t>
            </a:r>
            <a:r>
              <a:rPr lang="en-US" sz="1600" dirty="0" err="1" smtClean="0">
                <a:latin typeface="TheSansMonoConNormal" pitchFamily="50" charset="0"/>
              </a:rPr>
              <a:t>io_interconnect_bytes</a:t>
            </a:r>
            <a:r>
              <a:rPr lang="en-US" sz="1600" dirty="0" smtClean="0">
                <a:latin typeface="TheSansMonoConNormal" pitchFamily="50" charset="0"/>
              </a:rPr>
              <a:t>) / decode(io_cell_offload_eligible_bytes,0,1,io_cell_offload_eligible_bytes</a:t>
            </a:r>
            <a:r>
              <a:rPr lang="en-US" sz="1600" dirty="0">
                <a:latin typeface="TheSansMonoConNormal" pitchFamily="50" charset="0"/>
              </a:rPr>
              <a:t>)) "%age IO Saved",</a:t>
            </a:r>
          </a:p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        </a:t>
            </a:r>
            <a:r>
              <a:rPr lang="en-US" sz="1600" dirty="0" err="1">
                <a:latin typeface="TheSansMonoConNormal" pitchFamily="50" charset="0"/>
              </a:rPr>
              <a:t>buffer_gets</a:t>
            </a:r>
            <a:r>
              <a:rPr lang="en-US" sz="1600" dirty="0">
                <a:latin typeface="TheSansMonoConNormal" pitchFamily="50" charset="0"/>
              </a:rPr>
              <a:t>/decode(</a:t>
            </a:r>
            <a:r>
              <a:rPr lang="en-US" sz="1600" dirty="0" err="1">
                <a:latin typeface="TheSansMonoConNormal" pitchFamily="50" charset="0"/>
              </a:rPr>
              <a:t>nvl</a:t>
            </a:r>
            <a:r>
              <a:rPr lang="en-US" sz="1600" dirty="0">
                <a:latin typeface="TheSansMonoConNormal" pitchFamily="50" charset="0"/>
              </a:rPr>
              <a:t>(executions,0),0,1,executions) </a:t>
            </a:r>
            <a:r>
              <a:rPr lang="en-US" sz="1600" dirty="0" err="1">
                <a:latin typeface="TheSansMonoConNormal" pitchFamily="50" charset="0"/>
              </a:rPr>
              <a:t>avg_lio</a:t>
            </a:r>
            <a:r>
              <a:rPr lang="en-US" sz="1600" dirty="0">
                <a:latin typeface="TheSansMonoConNormal" pitchFamily="50" charset="0"/>
              </a:rPr>
              <a:t> </a:t>
            </a:r>
          </a:p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from </a:t>
            </a:r>
            <a:r>
              <a:rPr lang="en-US" sz="1600" dirty="0" err="1">
                <a:latin typeface="TheSansMonoConNormal" pitchFamily="50" charset="0"/>
              </a:rPr>
              <a:t>v$sql</a:t>
            </a:r>
            <a:r>
              <a:rPr lang="en-US" sz="1600" dirty="0">
                <a:latin typeface="TheSansMonoConNormal" pitchFamily="50" charset="0"/>
              </a:rPr>
              <a:t>  </a:t>
            </a:r>
          </a:p>
          <a:p>
            <a:pPr marL="0" indent="0">
              <a:buNone/>
            </a:pPr>
            <a:r>
              <a:rPr lang="en-US" sz="1600" dirty="0">
                <a:latin typeface="TheSansMonoConNormal" pitchFamily="50" charset="0"/>
              </a:rPr>
              <a:t>where </a:t>
            </a:r>
            <a:r>
              <a:rPr lang="en-US" sz="1600" dirty="0" err="1">
                <a:latin typeface="TheSansMonoConNormal" pitchFamily="50" charset="0"/>
              </a:rPr>
              <a:t>sql_text</a:t>
            </a:r>
            <a:r>
              <a:rPr lang="en-US" sz="1600" dirty="0">
                <a:latin typeface="TheSansMonoConNormal" pitchFamily="50" charset="0"/>
              </a:rPr>
              <a:t> like '&lt;SQL Statement Comes Here&gt;%'</a:t>
            </a:r>
          </a:p>
          <a:p>
            <a:pPr marL="0" indent="0">
              <a:buNone/>
            </a:pPr>
            <a:endParaRPr lang="en-US" sz="1050" dirty="0">
              <a:latin typeface="TheSansMonoConNormal" pitchFamily="50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3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Session?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you are</a:t>
            </a:r>
          </a:p>
          <a:p>
            <a:pPr lvl="1"/>
            <a:r>
              <a:rPr lang="en-US" dirty="0" smtClean="0"/>
              <a:t>an Oracle DBA</a:t>
            </a:r>
          </a:p>
          <a:p>
            <a:pPr lvl="2"/>
            <a:r>
              <a:rPr lang="en-US" dirty="0" smtClean="0"/>
              <a:t>Familiar with RAC, 11gR2 and ASM</a:t>
            </a:r>
          </a:p>
          <a:p>
            <a:pPr lvl="1"/>
            <a:r>
              <a:rPr lang="en-US" dirty="0" smtClean="0"/>
              <a:t>about to be a Database Machine Administrator (DMA)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How much do you have to learn?</a:t>
            </a:r>
          </a:p>
          <a:p>
            <a:r>
              <a:rPr lang="en-US" dirty="0" smtClean="0"/>
              <a:t>How much of you own prior knowledge I can apply?</a:t>
            </a:r>
          </a:p>
          <a:p>
            <a:r>
              <a:rPr lang="en-US" dirty="0" smtClean="0"/>
              <a:t>What’s  different in Exadata?</a:t>
            </a:r>
          </a:p>
          <a:p>
            <a:r>
              <a:rPr lang="en-US" dirty="0" smtClean="0"/>
              <a:t>What makes it special, fast, efficient?</a:t>
            </a:r>
          </a:p>
          <a:p>
            <a:r>
              <a:rPr lang="en-US" dirty="0" smtClean="0"/>
              <a:t>Do you have to go through a lot of training?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 bwMode="auto">
          <a:xfrm>
            <a:off x="914400" y="18288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CPU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914400" y="26670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Memory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914400" y="35052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Network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914400" y="43434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I/O Controller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914400" y="51816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Disk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4876800" y="1828800"/>
            <a:ext cx="3124200" cy="1524000"/>
          </a:xfrm>
          <a:prstGeom prst="round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Database Node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latin typeface="Arial Narrow" pitchFamily="34" charset="0"/>
              </a:rPr>
              <a:t>(Sun Blade. OEL)</a:t>
            </a:r>
            <a:endParaRPr kumimoji="0" lang="en-US" sz="2000" b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0" dirty="0" smtClean="0">
                <a:latin typeface="Arial Narrow" pitchFamily="34" charset="0"/>
              </a:rPr>
              <a:t>Oracle 11gR2 RAC</a:t>
            </a:r>
            <a:endParaRPr kumimoji="0" lang="en-US" sz="2400" b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4876800" y="4343400"/>
            <a:ext cx="3124200" cy="1524000"/>
          </a:xfrm>
          <a:prstGeom prst="round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Storage Cell</a:t>
            </a:r>
          </a:p>
          <a:p>
            <a:pPr algn="ctr">
              <a:spcBef>
                <a:spcPts val="0"/>
              </a:spcBef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 </a:t>
            </a:r>
            <a:r>
              <a:rPr lang="en-US" sz="2000" b="0" dirty="0" smtClean="0">
                <a:latin typeface="Arial Narrow" pitchFamily="34" charset="0"/>
              </a:rPr>
              <a:t>Exadata Storage Server</a:t>
            </a:r>
          </a:p>
          <a:p>
            <a:pPr algn="ctr">
              <a:spcBef>
                <a:spcPts val="0"/>
              </a:spcBef>
            </a:pPr>
            <a:r>
              <a:rPr lang="en-US" sz="2000" b="0" dirty="0" smtClean="0">
                <a:latin typeface="Arial Narrow" pitchFamily="34" charset="0"/>
              </a:rPr>
              <a:t>Disks, Flash</a:t>
            </a:r>
            <a:endParaRPr lang="en-US" sz="3200" b="0" dirty="0" smtClean="0">
              <a:latin typeface="Arial Narrow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876800" y="3581400"/>
            <a:ext cx="3124200" cy="609600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InfiniBand</a:t>
            </a:r>
            <a:r>
              <a:rPr kumimoji="0" lang="en-US" sz="28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 Switch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838200" y="1752600"/>
            <a:ext cx="73152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38200" y="3429000"/>
            <a:ext cx="73152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990600" y="5943600"/>
            <a:ext cx="73152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838200" y="4267200"/>
            <a:ext cx="73152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 bwMode="auto">
          <a:xfrm>
            <a:off x="1828800" y="5715000"/>
            <a:ext cx="1066800" cy="381000"/>
          </a:xfrm>
          <a:prstGeom prst="ellipse">
            <a:avLst/>
          </a:prstGeom>
          <a:solidFill>
            <a:schemeClr val="accent1">
              <a:alpha val="4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Disk1</a:t>
            </a:r>
          </a:p>
        </p:txBody>
      </p:sp>
      <p:sp>
        <p:nvSpPr>
          <p:cNvPr id="25" name="Oval 24"/>
          <p:cNvSpPr/>
          <p:nvPr/>
        </p:nvSpPr>
        <p:spPr bwMode="auto">
          <a:xfrm>
            <a:off x="1676400" y="5562600"/>
            <a:ext cx="1066800" cy="381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Disk1</a:t>
            </a:r>
          </a:p>
        </p:txBody>
      </p:sp>
      <p:sp>
        <p:nvSpPr>
          <p:cNvPr id="24" name="Rounded Rectangle 23"/>
          <p:cNvSpPr/>
          <p:nvPr/>
        </p:nvSpPr>
        <p:spPr bwMode="auto">
          <a:xfrm>
            <a:off x="2667000" y="2514600"/>
            <a:ext cx="1447800" cy="838200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Database Node 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2438400" y="2362200"/>
            <a:ext cx="1447800" cy="838200"/>
          </a:xfrm>
          <a:prstGeom prst="roundRect">
            <a:avLst/>
          </a:prstGeom>
          <a:solidFill>
            <a:schemeClr val="accent1">
              <a:alpha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Database Node 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2209800" y="2209800"/>
            <a:ext cx="1447800" cy="83820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Database Node 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2895600" y="4648200"/>
            <a:ext cx="1447800" cy="838200"/>
          </a:xfrm>
          <a:prstGeom prst="roundRect">
            <a:avLst/>
          </a:prstGeom>
          <a:solidFill>
            <a:srgbClr val="CACAFF">
              <a:alpha val="1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Cell 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2667000" y="4419600"/>
            <a:ext cx="1447800" cy="838200"/>
          </a:xfrm>
          <a:prstGeom prst="roundRect">
            <a:avLst/>
          </a:prstGeom>
          <a:solidFill>
            <a:srgbClr val="CACAFF">
              <a:alpha val="2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Cell 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2362200" y="4267200"/>
            <a:ext cx="1447800" cy="838200"/>
          </a:xfrm>
          <a:prstGeom prst="round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Cell 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Together: One Full Rack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1981200" y="2057400"/>
            <a:ext cx="14478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Database Node 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029200" y="2057400"/>
            <a:ext cx="14478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Database Node 8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057400" y="4114800"/>
            <a:ext cx="14478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Cell 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5105400" y="4114800"/>
            <a:ext cx="14478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Cell 14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447800" y="5410200"/>
            <a:ext cx="10668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Disk1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2971800" y="5410200"/>
            <a:ext cx="10668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 12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Trapezoid 10"/>
          <p:cNvSpPr/>
          <p:nvPr/>
        </p:nvSpPr>
        <p:spPr bwMode="auto">
          <a:xfrm>
            <a:off x="2514600" y="3200400"/>
            <a:ext cx="1752600" cy="685800"/>
          </a:xfrm>
          <a:prstGeom prst="trapezoi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Narrow" pitchFamily="34" charset="0"/>
              </a:rPr>
              <a:t>InfiniBand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Narrow" pitchFamily="34" charset="0"/>
              </a:rPr>
              <a:t> Switch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057400" y="6096000"/>
            <a:ext cx="14478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Flash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6" name="Trapezoid 15"/>
          <p:cNvSpPr/>
          <p:nvPr/>
        </p:nvSpPr>
        <p:spPr bwMode="auto">
          <a:xfrm>
            <a:off x="4419600" y="3200400"/>
            <a:ext cx="1752600" cy="685800"/>
          </a:xfrm>
          <a:prstGeom prst="trapezoi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Narrow" pitchFamily="34" charset="0"/>
              </a:rPr>
              <a:t>Network Switch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10400" y="2895600"/>
            <a:ext cx="152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Clients connect to the database nodes.</a:t>
            </a: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371600" y="1828800"/>
            <a:ext cx="5562600" cy="1219200"/>
          </a:xfrm>
          <a:prstGeom prst="rect">
            <a:avLst/>
          </a:prstGeom>
          <a:noFill/>
          <a:ln w="2857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RAC Cluster</a:t>
            </a: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4" grpId="0" animBg="1"/>
      <p:bldP spid="23" grpId="0" animBg="1"/>
      <p:bldP spid="22" grpId="0" animBg="1"/>
      <p:bldP spid="21" grpId="0" animBg="1"/>
      <p:bldP spid="20" grpId="0" animBg="1"/>
      <p:bldP spid="19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/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2057400" y="3505200"/>
            <a:ext cx="14478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chemeClr val="bg1"/>
                </a:solidFill>
                <a:latin typeface="Arial Narrow" pitchFamily="34" charset="0"/>
              </a:rPr>
              <a:t>Storage Cell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828800" y="5105400"/>
            <a:ext cx="1066800" cy="381000"/>
          </a:xfrm>
          <a:prstGeom prst="ellipse">
            <a:avLst/>
          </a:prstGeom>
          <a:solidFill>
            <a:schemeClr val="accent1">
              <a:alpha val="4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Disk1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676400" y="4953000"/>
            <a:ext cx="1066800" cy="381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Disk1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1447800" y="4800600"/>
            <a:ext cx="10668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Disk1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2971800" y="4800600"/>
            <a:ext cx="10668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 12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057400" y="5486400"/>
            <a:ext cx="14478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Flash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057400" y="1828800"/>
            <a:ext cx="14478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chemeClr val="bg1"/>
                </a:solidFill>
                <a:latin typeface="Arial Narrow" pitchFamily="34" charset="0"/>
              </a:rPr>
              <a:t>Compute Nodes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 rot="5400000" flipH="1" flipV="1">
            <a:off x="1981200" y="4343400"/>
            <a:ext cx="45720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>
            <a:stCxn id="9" idx="0"/>
          </p:cNvCxnSpPr>
          <p:nvPr/>
        </p:nvCxnSpPr>
        <p:spPr bwMode="auto">
          <a:xfrm rot="16200000" flipV="1">
            <a:off x="3086100" y="4381500"/>
            <a:ext cx="457200" cy="381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rot="5400000" flipH="1" flipV="1">
            <a:off x="2247900" y="4533900"/>
            <a:ext cx="5334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rot="5400000" flipH="1" flipV="1">
            <a:off x="2362200" y="4648200"/>
            <a:ext cx="685800" cy="76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rot="16200000" flipV="1">
            <a:off x="2362200" y="4876800"/>
            <a:ext cx="1143000" cy="76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886200" y="1671221"/>
            <a:ext cx="4876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Arial Narrow" pitchFamily="34" charset="0"/>
              </a:rPr>
              <a:t>Disks (hard and flash) are connected to the cells.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Arial Narrow" pitchFamily="34" charset="0"/>
              </a:rPr>
              <a:t>The disks are partitioned at the cell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Arial Narrow" pitchFamily="34" charset="0"/>
              </a:rPr>
              <a:t>Some partitions are presented as </a:t>
            </a:r>
            <a:r>
              <a:rPr lang="en-US" sz="2800" b="0" dirty="0" err="1" smtClean="0">
                <a:solidFill>
                  <a:schemeClr val="tx1"/>
                </a:solidFill>
                <a:latin typeface="Arial Narrow" pitchFamily="34" charset="0"/>
              </a:rPr>
              <a:t>filesystems</a:t>
            </a:r>
            <a:endParaRPr lang="en-US" sz="2800" b="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514350" indent="-514350">
              <a:buFont typeface="Arial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Arial Narrow" pitchFamily="34" charset="0"/>
              </a:rPr>
              <a:t>The rest are used for ASM </a:t>
            </a:r>
            <a:r>
              <a:rPr lang="en-US" sz="2800" b="0" dirty="0" err="1" smtClean="0">
                <a:solidFill>
                  <a:schemeClr val="tx1"/>
                </a:solidFill>
                <a:latin typeface="Arial Narrow" pitchFamily="34" charset="0"/>
              </a:rPr>
              <a:t>diskgroups</a:t>
            </a:r>
            <a:endParaRPr lang="en-US" sz="2800" b="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514350" indent="-514350">
              <a:buFont typeface="Arial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Arial Narrow" pitchFamily="34" charset="0"/>
              </a:rPr>
              <a:t>All these disks/partitions are presented to the compute nodes</a:t>
            </a:r>
            <a:endParaRPr lang="en-US" sz="2800" b="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1143000" y="3581400"/>
            <a:ext cx="14478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Storage Cell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914400" y="5181600"/>
            <a:ext cx="1066800" cy="381000"/>
          </a:xfrm>
          <a:prstGeom prst="ellipse">
            <a:avLst/>
          </a:prstGeom>
          <a:solidFill>
            <a:schemeClr val="accent1">
              <a:alpha val="4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Disk1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762000" y="5029200"/>
            <a:ext cx="1066800" cy="3810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Disk1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533400" y="4876800"/>
            <a:ext cx="10668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Disk1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1856117" y="4876800"/>
            <a:ext cx="1268083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Disk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</a:rPr>
              <a:t> 12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143000" y="5562600"/>
            <a:ext cx="14478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Flash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1143000" y="1905000"/>
            <a:ext cx="14478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rgbClr val="FFFF00"/>
                </a:solidFill>
                <a:latin typeface="Arial Narrow" pitchFamily="34" charset="0"/>
              </a:rPr>
              <a:t>Compute Nodes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rot="5400000" flipH="1" flipV="1">
            <a:off x="1066800" y="4419600"/>
            <a:ext cx="45720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>
            <a:stCxn id="9" idx="0"/>
          </p:cNvCxnSpPr>
          <p:nvPr/>
        </p:nvCxnSpPr>
        <p:spPr bwMode="auto">
          <a:xfrm rot="16200000" flipV="1">
            <a:off x="2121380" y="4508020"/>
            <a:ext cx="457200" cy="2803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rot="5400000" flipH="1" flipV="1">
            <a:off x="1333500" y="4610100"/>
            <a:ext cx="5334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rot="5400000" flipH="1" flipV="1">
            <a:off x="1447800" y="4724400"/>
            <a:ext cx="685800" cy="76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rot="16200000" flipV="1">
            <a:off x="1447800" y="4953000"/>
            <a:ext cx="1143000" cy="76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Oval 16"/>
          <p:cNvSpPr/>
          <p:nvPr/>
        </p:nvSpPr>
        <p:spPr bwMode="auto">
          <a:xfrm>
            <a:off x="381000" y="2971800"/>
            <a:ext cx="10668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Moderately" fov="0"/>
            <a:lightRig rig="threePt" dir="t"/>
          </a:scene3d>
          <a:sp3d extrusionH="3048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Disk1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 rot="5400000" flipH="1" flipV="1">
            <a:off x="1295400" y="2743200"/>
            <a:ext cx="30480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2819400" y="38100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Linux Commands – </a:t>
            </a:r>
            <a:r>
              <a:rPr lang="en-US" sz="2400" i="1" dirty="0" err="1" smtClean="0">
                <a:solidFill>
                  <a:schemeClr val="tx1"/>
                </a:solidFill>
                <a:latin typeface="Arial Narrow" pitchFamily="34" charset="0"/>
              </a:rPr>
              <a:t>vmstat</a:t>
            </a:r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en-US" sz="2400" i="1" dirty="0" err="1" smtClean="0">
                <a:solidFill>
                  <a:schemeClr val="tx1"/>
                </a:solidFill>
                <a:latin typeface="Arial Narrow" pitchFamily="34" charset="0"/>
              </a:rPr>
              <a:t>mpstat</a:t>
            </a:r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en-US" sz="2400" i="1" dirty="0" err="1" smtClean="0">
                <a:solidFill>
                  <a:schemeClr val="tx1"/>
                </a:solidFill>
                <a:latin typeface="Arial Narrow" pitchFamily="34" charset="0"/>
              </a:rPr>
              <a:t>fdisk</a:t>
            </a:r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, etc.</a:t>
            </a:r>
            <a:endParaRPr lang="en-US" sz="2400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19400" y="16002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Linux Commands – </a:t>
            </a:r>
            <a:r>
              <a:rPr lang="en-US" sz="2400" i="1" dirty="0" err="1" smtClean="0">
                <a:solidFill>
                  <a:schemeClr val="tx1"/>
                </a:solidFill>
                <a:latin typeface="Arial Narrow" pitchFamily="34" charset="0"/>
              </a:rPr>
              <a:t>vmstat</a:t>
            </a:r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en-US" sz="2400" i="1" dirty="0" err="1" smtClean="0">
                <a:solidFill>
                  <a:schemeClr val="tx1"/>
                </a:solidFill>
                <a:latin typeface="Arial Narrow" pitchFamily="34" charset="0"/>
              </a:rPr>
              <a:t>mpstat</a:t>
            </a:r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en-US" sz="2400" i="1" dirty="0" err="1" smtClean="0">
                <a:solidFill>
                  <a:schemeClr val="tx1"/>
                </a:solidFill>
                <a:latin typeface="Arial Narrow" pitchFamily="34" charset="0"/>
              </a:rPr>
              <a:t>fdisk</a:t>
            </a:r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, etc.</a:t>
            </a:r>
            <a:endParaRPr lang="en-US" sz="2400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19400" y="4278868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 smtClean="0">
                <a:solidFill>
                  <a:schemeClr val="tx1"/>
                </a:solidFill>
                <a:latin typeface="Arial Narrow" pitchFamily="34" charset="0"/>
              </a:rPr>
              <a:t>CellCLI</a:t>
            </a:r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 – command line tool to manage the Cell</a:t>
            </a:r>
            <a:endParaRPr lang="en-US" sz="2400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19400" y="2057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ASM Commands – SQL*Plus, ASMCMD, ASMCA</a:t>
            </a:r>
            <a:endParaRPr lang="en-US" sz="2400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19400" y="29718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 smtClean="0">
                <a:solidFill>
                  <a:schemeClr val="tx1"/>
                </a:solidFill>
                <a:latin typeface="Arial Narrow" pitchFamily="34" charset="0"/>
              </a:rPr>
              <a:t>Clusterware</a:t>
            </a:r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 Commands – CRSCTL, SRVCTL, etc.</a:t>
            </a:r>
            <a:endParaRPr lang="en-US" sz="2400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19400" y="25146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Database Commands – startup, alter database, etc.</a:t>
            </a:r>
            <a:endParaRPr lang="en-US" sz="2400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2269901" y="3505200"/>
            <a:ext cx="635357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Oval 33"/>
          <p:cNvSpPr/>
          <p:nvPr/>
        </p:nvSpPr>
        <p:spPr bwMode="auto">
          <a:xfrm>
            <a:off x="2819400" y="4114800"/>
            <a:ext cx="1066800" cy="8382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52800" y="5147608"/>
            <a:ext cx="533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solidFill>
                  <a:schemeClr val="tx1"/>
                </a:solidFill>
              </a:rPr>
              <a:t>5-part Linux Commands article series </a:t>
            </a:r>
            <a:r>
              <a:rPr lang="en-US" sz="2000" b="0" dirty="0" smtClean="0">
                <a:solidFill>
                  <a:schemeClr val="tx1"/>
                </a:solidFill>
                <a:hlinkClick r:id="rId2"/>
              </a:rPr>
              <a:t>http://bit.ly/k4mKQS</a:t>
            </a:r>
            <a:endParaRPr lang="en-US" sz="2000" b="0" dirty="0" smtClean="0">
              <a:solidFill>
                <a:schemeClr val="tx1"/>
              </a:solidFill>
            </a:endParaRPr>
          </a:p>
          <a:p>
            <a:r>
              <a:rPr lang="en-US" sz="2000" b="0" dirty="0" smtClean="0">
                <a:solidFill>
                  <a:schemeClr val="tx1"/>
                </a:solidFill>
              </a:rPr>
              <a:t>4-part Exadata Command Reference article series </a:t>
            </a:r>
            <a:r>
              <a:rPr lang="en-US" sz="2000" b="0" dirty="0" smtClean="0">
                <a:solidFill>
                  <a:schemeClr val="tx1"/>
                </a:solidFill>
                <a:hlinkClick r:id="rId3"/>
              </a:rPr>
              <a:t>http://bit.ly/lljFl0</a:t>
            </a:r>
            <a:endParaRPr lang="en-US" sz="2000" b="0" dirty="0" smtClean="0">
              <a:solidFill>
                <a:schemeClr val="tx1"/>
              </a:solidFill>
            </a:endParaRPr>
          </a:p>
          <a:p>
            <a:endParaRPr lang="en-US" sz="2000" b="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9" grpId="0"/>
      <p:bldP spid="34" grpId="0" animBg="1"/>
      <p:bldP spid="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1600200" y="4191000"/>
          <a:ext cx="73152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Administration Skills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5486400" cy="310896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657600"/>
                <a:gridCol w="1828800"/>
              </a:tblGrid>
              <a:tr h="444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Skill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Needed</a:t>
                      </a:r>
                      <a:endParaRPr lang="en-US" sz="2800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System Administrator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15%</a:t>
                      </a:r>
                      <a:endParaRPr lang="en-US" sz="2800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Storage Administrator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0%</a:t>
                      </a:r>
                      <a:endParaRPr lang="en-US" sz="2800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Network</a:t>
                      </a:r>
                      <a:r>
                        <a:rPr lang="en-US" sz="2800" baseline="0" dirty="0" smtClean="0"/>
                        <a:t> Administrator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5%</a:t>
                      </a:r>
                      <a:endParaRPr lang="en-US" sz="2800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Database Administrator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60%</a:t>
                      </a:r>
                      <a:endParaRPr lang="en-US" sz="2800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Cell Administration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20%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Cluster?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609600" y="1447800"/>
            <a:ext cx="685800" cy="19050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1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1676400" y="1447800"/>
            <a:ext cx="685800" cy="19050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2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667000" y="1447800"/>
            <a:ext cx="685800" cy="19050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3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3733800" y="1447800"/>
            <a:ext cx="685800" cy="19050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4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800600" y="1447800"/>
            <a:ext cx="685800" cy="19050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5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5867400" y="1447800"/>
            <a:ext cx="685800" cy="19050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6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6858000" y="1447800"/>
            <a:ext cx="685800" cy="19050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7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7924800" y="1447800"/>
            <a:ext cx="685800" cy="19050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8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228600" y="2209800"/>
            <a:ext cx="8686800" cy="6858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One Cluster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33400" y="3581400"/>
            <a:ext cx="914400" cy="6096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QA1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1524000" y="3581400"/>
            <a:ext cx="914400" cy="6096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QA2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2514600" y="3581400"/>
            <a:ext cx="914400" cy="6096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QA3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3657600" y="35814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Prod1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4724400" y="35814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Prod2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5791200" y="35814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Prod3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6858000" y="3581400"/>
            <a:ext cx="914400" cy="609600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Dev1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7924800" y="3581400"/>
            <a:ext cx="914400" cy="609600"/>
          </a:xfrm>
          <a:prstGeom prst="ellipse">
            <a:avLst/>
          </a:prstGeom>
          <a:solidFill>
            <a:srgbClr val="33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Int1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533400" y="4495800"/>
            <a:ext cx="914400" cy="6096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QA1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1524000" y="4495800"/>
            <a:ext cx="914400" cy="6096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QA2</a:t>
            </a:r>
          </a:p>
        </p:txBody>
      </p:sp>
      <p:sp>
        <p:nvSpPr>
          <p:cNvPr id="25" name="Oval 24"/>
          <p:cNvSpPr/>
          <p:nvPr/>
        </p:nvSpPr>
        <p:spPr bwMode="auto">
          <a:xfrm>
            <a:off x="2514600" y="44958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Prod4</a:t>
            </a:r>
          </a:p>
        </p:txBody>
      </p:sp>
      <p:sp>
        <p:nvSpPr>
          <p:cNvPr id="26" name="Oval 25"/>
          <p:cNvSpPr/>
          <p:nvPr/>
        </p:nvSpPr>
        <p:spPr bwMode="auto">
          <a:xfrm>
            <a:off x="3657600" y="44958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Prod1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4724400" y="44958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Prod2</a:t>
            </a:r>
          </a:p>
        </p:txBody>
      </p:sp>
      <p:sp>
        <p:nvSpPr>
          <p:cNvPr id="28" name="Oval 27"/>
          <p:cNvSpPr/>
          <p:nvPr/>
        </p:nvSpPr>
        <p:spPr bwMode="auto">
          <a:xfrm>
            <a:off x="5791200" y="44958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Prod3</a:t>
            </a:r>
          </a:p>
        </p:txBody>
      </p:sp>
      <p:sp>
        <p:nvSpPr>
          <p:cNvPr id="29" name="Oval 28"/>
          <p:cNvSpPr/>
          <p:nvPr/>
        </p:nvSpPr>
        <p:spPr bwMode="auto">
          <a:xfrm>
            <a:off x="6858000" y="4495800"/>
            <a:ext cx="914400" cy="609600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Dev1</a:t>
            </a:r>
          </a:p>
        </p:txBody>
      </p:sp>
      <p:sp>
        <p:nvSpPr>
          <p:cNvPr id="30" name="Oval 29"/>
          <p:cNvSpPr/>
          <p:nvPr/>
        </p:nvSpPr>
        <p:spPr bwMode="auto">
          <a:xfrm>
            <a:off x="7924800" y="4495800"/>
            <a:ext cx="914400" cy="609600"/>
          </a:xfrm>
          <a:prstGeom prst="ellipse">
            <a:avLst/>
          </a:prstGeom>
          <a:solidFill>
            <a:srgbClr val="33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Int1</a:t>
            </a:r>
          </a:p>
        </p:txBody>
      </p:sp>
      <p:sp>
        <p:nvSpPr>
          <p:cNvPr id="31" name="Oval 30"/>
          <p:cNvSpPr/>
          <p:nvPr/>
        </p:nvSpPr>
        <p:spPr bwMode="auto">
          <a:xfrm>
            <a:off x="533400" y="5334000"/>
            <a:ext cx="914400" cy="6096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QA1</a:t>
            </a:r>
          </a:p>
        </p:txBody>
      </p:sp>
      <p:sp>
        <p:nvSpPr>
          <p:cNvPr id="32" name="Oval 31"/>
          <p:cNvSpPr/>
          <p:nvPr/>
        </p:nvSpPr>
        <p:spPr bwMode="auto">
          <a:xfrm>
            <a:off x="1524000" y="5334000"/>
            <a:ext cx="914400" cy="6096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QA2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2514600" y="5334000"/>
            <a:ext cx="914400" cy="6096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QA3</a:t>
            </a:r>
          </a:p>
        </p:txBody>
      </p:sp>
      <p:sp>
        <p:nvSpPr>
          <p:cNvPr id="34" name="Oval 33"/>
          <p:cNvSpPr/>
          <p:nvPr/>
        </p:nvSpPr>
        <p:spPr bwMode="auto">
          <a:xfrm>
            <a:off x="3657600" y="53340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Prod1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4724400" y="53340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Prod2</a:t>
            </a:r>
          </a:p>
        </p:txBody>
      </p:sp>
      <p:sp>
        <p:nvSpPr>
          <p:cNvPr id="36" name="Oval 35"/>
          <p:cNvSpPr/>
          <p:nvPr/>
        </p:nvSpPr>
        <p:spPr bwMode="auto">
          <a:xfrm>
            <a:off x="5791200" y="53340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Prod3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6858000" y="5334000"/>
            <a:ext cx="914400" cy="609600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Dev1</a:t>
            </a:r>
          </a:p>
        </p:txBody>
      </p:sp>
      <p:sp>
        <p:nvSpPr>
          <p:cNvPr id="38" name="Oval 37"/>
          <p:cNvSpPr/>
          <p:nvPr/>
        </p:nvSpPr>
        <p:spPr bwMode="auto">
          <a:xfrm>
            <a:off x="7924800" y="5334000"/>
            <a:ext cx="914400" cy="609600"/>
          </a:xfrm>
          <a:prstGeom prst="ellipse">
            <a:avLst/>
          </a:prstGeom>
          <a:solidFill>
            <a:srgbClr val="33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Int1</a:t>
            </a:r>
          </a:p>
        </p:txBody>
      </p:sp>
      <p:sp>
        <p:nvSpPr>
          <p:cNvPr id="39" name="Oval 38"/>
          <p:cNvSpPr/>
          <p:nvPr/>
        </p:nvSpPr>
        <p:spPr bwMode="auto">
          <a:xfrm>
            <a:off x="7924800" y="5943600"/>
            <a:ext cx="914400" cy="609600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Dev2</a:t>
            </a:r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Clusters?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609600" y="19812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1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1676400" y="19812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2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667000" y="19812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3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3733800" y="19812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4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800600" y="19812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5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5867400" y="19812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6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6858000" y="19812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7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7924800" y="19812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8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533400" y="2743200"/>
            <a:ext cx="2895600" cy="685800"/>
          </a:xfrm>
          <a:prstGeom prst="round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QA Cluster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33400" y="4114800"/>
            <a:ext cx="914400" cy="6096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QA1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1524000" y="4114800"/>
            <a:ext cx="914400" cy="6096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QA2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2514600" y="4114800"/>
            <a:ext cx="914400" cy="6096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QA3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3657600" y="41148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Prod1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4724400" y="41148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Prod2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5791200" y="4114800"/>
            <a:ext cx="914400" cy="609600"/>
          </a:xfrm>
          <a:prstGeom prst="ellipse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Narrow" pitchFamily="34" charset="0"/>
              </a:rPr>
              <a:t>Prod3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6858000" y="4114800"/>
            <a:ext cx="914400" cy="609600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Dev1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7924800" y="4114800"/>
            <a:ext cx="914400" cy="609600"/>
          </a:xfrm>
          <a:prstGeom prst="ellipse">
            <a:avLst/>
          </a:prstGeom>
          <a:solidFill>
            <a:srgbClr val="33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Int1</a:t>
            </a:r>
          </a:p>
        </p:txBody>
      </p:sp>
      <p:sp>
        <p:nvSpPr>
          <p:cNvPr id="40" name="Rounded Rectangle 39"/>
          <p:cNvSpPr/>
          <p:nvPr/>
        </p:nvSpPr>
        <p:spPr bwMode="auto">
          <a:xfrm>
            <a:off x="3657600" y="2743200"/>
            <a:ext cx="3048000" cy="685800"/>
          </a:xfrm>
          <a:prstGeom prst="roundRect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Prod Cluster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>
            <a:off x="6781800" y="2743200"/>
            <a:ext cx="914400" cy="685800"/>
          </a:xfrm>
          <a:prstGeom prst="roundRect">
            <a:avLst/>
          </a:prstGeom>
          <a:solidFill>
            <a:srgbClr val="99FF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/>
              <a:t>Dev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42" name="Rounded Rectangle 41"/>
          <p:cNvSpPr/>
          <p:nvPr/>
        </p:nvSpPr>
        <p:spPr bwMode="auto">
          <a:xfrm>
            <a:off x="7848600" y="2743200"/>
            <a:ext cx="914400" cy="685800"/>
          </a:xfrm>
          <a:prstGeom prst="round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err="1" smtClean="0"/>
              <a:t>Int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43" name="Rounded Rectangle 42"/>
          <p:cNvSpPr/>
          <p:nvPr/>
        </p:nvSpPr>
        <p:spPr bwMode="auto">
          <a:xfrm>
            <a:off x="685800" y="49530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1</a:t>
            </a:r>
          </a:p>
        </p:txBody>
      </p:sp>
      <p:sp>
        <p:nvSpPr>
          <p:cNvPr id="44" name="Rounded Rectangle 43"/>
          <p:cNvSpPr/>
          <p:nvPr/>
        </p:nvSpPr>
        <p:spPr bwMode="auto">
          <a:xfrm>
            <a:off x="1752600" y="49530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2</a:t>
            </a:r>
          </a:p>
        </p:txBody>
      </p:sp>
      <p:sp>
        <p:nvSpPr>
          <p:cNvPr id="45" name="Rounded Rectangle 44"/>
          <p:cNvSpPr/>
          <p:nvPr/>
        </p:nvSpPr>
        <p:spPr bwMode="auto">
          <a:xfrm>
            <a:off x="2743200" y="49530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3</a:t>
            </a:r>
          </a:p>
        </p:txBody>
      </p:sp>
      <p:sp>
        <p:nvSpPr>
          <p:cNvPr id="46" name="Rounded Rectangle 45"/>
          <p:cNvSpPr/>
          <p:nvPr/>
        </p:nvSpPr>
        <p:spPr bwMode="auto">
          <a:xfrm>
            <a:off x="3810000" y="49530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4</a:t>
            </a:r>
          </a:p>
        </p:txBody>
      </p:sp>
      <p:sp>
        <p:nvSpPr>
          <p:cNvPr id="47" name="Rounded Rectangle 46"/>
          <p:cNvSpPr/>
          <p:nvPr/>
        </p:nvSpPr>
        <p:spPr bwMode="auto">
          <a:xfrm>
            <a:off x="4876800" y="49530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5</a:t>
            </a:r>
          </a:p>
        </p:txBody>
      </p:sp>
      <p:sp>
        <p:nvSpPr>
          <p:cNvPr id="48" name="Rounded Rectangle 47"/>
          <p:cNvSpPr/>
          <p:nvPr/>
        </p:nvSpPr>
        <p:spPr bwMode="auto">
          <a:xfrm>
            <a:off x="5943600" y="49530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6</a:t>
            </a:r>
          </a:p>
        </p:txBody>
      </p:sp>
      <p:sp>
        <p:nvSpPr>
          <p:cNvPr id="49" name="Rounded Rectangle 48"/>
          <p:cNvSpPr/>
          <p:nvPr/>
        </p:nvSpPr>
        <p:spPr bwMode="auto">
          <a:xfrm>
            <a:off x="6934200" y="49530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7</a:t>
            </a:r>
          </a:p>
        </p:txBody>
      </p:sp>
      <p:sp>
        <p:nvSpPr>
          <p:cNvPr id="50" name="Rounded Rectangle 49"/>
          <p:cNvSpPr/>
          <p:nvPr/>
        </p:nvSpPr>
        <p:spPr bwMode="auto">
          <a:xfrm>
            <a:off x="8001000" y="4953000"/>
            <a:ext cx="685800" cy="1524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8</a:t>
            </a:r>
          </a:p>
        </p:txBody>
      </p:sp>
      <p:sp>
        <p:nvSpPr>
          <p:cNvPr id="51" name="Rounded Rectangle 50"/>
          <p:cNvSpPr/>
          <p:nvPr/>
        </p:nvSpPr>
        <p:spPr bwMode="auto">
          <a:xfrm>
            <a:off x="609600" y="5715000"/>
            <a:ext cx="1905000" cy="685800"/>
          </a:xfrm>
          <a:prstGeom prst="round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QA Cluster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52" name="Rounded Rectangle 51"/>
          <p:cNvSpPr/>
          <p:nvPr/>
        </p:nvSpPr>
        <p:spPr bwMode="auto">
          <a:xfrm>
            <a:off x="2667000" y="5715000"/>
            <a:ext cx="4114800" cy="685800"/>
          </a:xfrm>
          <a:prstGeom prst="roundRect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Prod Cluster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53" name="Rounded Rectangle 52"/>
          <p:cNvSpPr/>
          <p:nvPr/>
        </p:nvSpPr>
        <p:spPr bwMode="auto">
          <a:xfrm>
            <a:off x="6858000" y="5715000"/>
            <a:ext cx="914400" cy="685800"/>
          </a:xfrm>
          <a:prstGeom prst="roundRect">
            <a:avLst/>
          </a:prstGeom>
          <a:solidFill>
            <a:srgbClr val="99FF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/>
              <a:t>Dev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54" name="Rounded Rectangle 53"/>
          <p:cNvSpPr/>
          <p:nvPr/>
        </p:nvSpPr>
        <p:spPr bwMode="auto">
          <a:xfrm>
            <a:off x="7924800" y="5715000"/>
            <a:ext cx="914400" cy="685800"/>
          </a:xfrm>
          <a:prstGeom prst="round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err="1" smtClean="0"/>
              <a:t>Int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 bwMode="auto">
          <a:xfrm>
            <a:off x="2590800" y="4800600"/>
            <a:ext cx="1676400" cy="381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scene3d>
            <a:camera prst="perspectiveRelaxed"/>
            <a:lightRig rig="threePt" dir="t"/>
          </a:scene3d>
          <a:sp3d extrusionH="38735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Failures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2286000" y="2895600"/>
            <a:ext cx="2209800" cy="762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Cell 1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981200" y="4419600"/>
            <a:ext cx="16764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"/>
            <a:lightRig rig="threePt" dir="t"/>
          </a:scene3d>
          <a:sp3d extrusionH="38735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5257800" y="2895600"/>
            <a:ext cx="2209800" cy="762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rPr>
              <a:t>Cell 2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6096000" y="4724400"/>
            <a:ext cx="1676400" cy="381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scene3d>
            <a:camera prst="perspectiveRelaxed"/>
            <a:lightRig rig="threePt" dir="t"/>
          </a:scene3d>
          <a:sp3d extrusionH="38735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410200" y="4419600"/>
            <a:ext cx="1676400" cy="381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perspectiveRelaxed"/>
            <a:lightRig rig="threePt" dir="t"/>
          </a:scene3d>
          <a:sp3d extrusionH="3810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12" name="Flowchart: Document 11"/>
          <p:cNvSpPr/>
          <p:nvPr/>
        </p:nvSpPr>
        <p:spPr bwMode="auto">
          <a:xfrm>
            <a:off x="3810000" y="1219200"/>
            <a:ext cx="1981200" cy="1295400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Datafile</a:t>
            </a:r>
            <a:endParaRPr kumimoji="0" lang="en-US" sz="32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3" name="Flowchart: Process 12"/>
          <p:cNvSpPr/>
          <p:nvPr/>
        </p:nvSpPr>
        <p:spPr bwMode="auto">
          <a:xfrm>
            <a:off x="2362200" y="3962400"/>
            <a:ext cx="990600" cy="685800"/>
          </a:xfrm>
          <a:prstGeom prst="flowChartProcess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block1</a:t>
            </a:r>
          </a:p>
        </p:txBody>
      </p:sp>
      <p:sp>
        <p:nvSpPr>
          <p:cNvPr id="14" name="Flowchart: Process 13"/>
          <p:cNvSpPr/>
          <p:nvPr/>
        </p:nvSpPr>
        <p:spPr bwMode="auto">
          <a:xfrm>
            <a:off x="5638800" y="3962400"/>
            <a:ext cx="990600" cy="685800"/>
          </a:xfrm>
          <a:prstGeom prst="flowChartProcess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block1</a:t>
            </a:r>
          </a:p>
        </p:txBody>
      </p:sp>
      <p:cxnSp>
        <p:nvCxnSpPr>
          <p:cNvPr id="21" name="Straight Arrow Connector 20"/>
          <p:cNvCxnSpPr>
            <a:endCxn id="13" idx="0"/>
          </p:cNvCxnSpPr>
          <p:nvPr/>
        </p:nvCxnSpPr>
        <p:spPr bwMode="auto">
          <a:xfrm rot="5400000">
            <a:off x="2838450" y="2533650"/>
            <a:ext cx="1447800" cy="14097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Freeform 22"/>
          <p:cNvSpPr/>
          <p:nvPr/>
        </p:nvSpPr>
        <p:spPr bwMode="auto">
          <a:xfrm>
            <a:off x="3200400" y="3505200"/>
            <a:ext cx="2438400" cy="533400"/>
          </a:xfrm>
          <a:custGeom>
            <a:avLst/>
            <a:gdLst>
              <a:gd name="connsiteX0" fmla="*/ 154517 w 3189817"/>
              <a:gd name="connsiteY0" fmla="*/ 916517 h 992717"/>
              <a:gd name="connsiteX1" fmla="*/ 256117 w 3189817"/>
              <a:gd name="connsiteY1" fmla="*/ 840317 h 992717"/>
              <a:gd name="connsiteX2" fmla="*/ 1691217 w 3189817"/>
              <a:gd name="connsiteY2" fmla="*/ 14817 h 992717"/>
              <a:gd name="connsiteX3" fmla="*/ 3113617 w 3189817"/>
              <a:gd name="connsiteY3" fmla="*/ 929217 h 992717"/>
              <a:gd name="connsiteX4" fmla="*/ 3113617 w 3189817"/>
              <a:gd name="connsiteY4" fmla="*/ 929217 h 992717"/>
              <a:gd name="connsiteX5" fmla="*/ 3189817 w 3189817"/>
              <a:gd name="connsiteY5" fmla="*/ 992717 h 992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89817" h="992717">
                <a:moveTo>
                  <a:pt x="154517" y="916517"/>
                </a:moveTo>
                <a:cubicBezTo>
                  <a:pt x="77258" y="953558"/>
                  <a:pt x="0" y="990600"/>
                  <a:pt x="256117" y="840317"/>
                </a:cubicBezTo>
                <a:cubicBezTo>
                  <a:pt x="512234" y="690034"/>
                  <a:pt x="1214967" y="0"/>
                  <a:pt x="1691217" y="14817"/>
                </a:cubicBezTo>
                <a:cubicBezTo>
                  <a:pt x="2167467" y="29634"/>
                  <a:pt x="3113617" y="929217"/>
                  <a:pt x="3113617" y="929217"/>
                </a:cubicBezTo>
                <a:lnTo>
                  <a:pt x="3113617" y="929217"/>
                </a:lnTo>
                <a:lnTo>
                  <a:pt x="3189817" y="992717"/>
                </a:lnTo>
              </a:path>
            </a:pathLst>
          </a:cu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4" name="Flowchart: Process 23"/>
          <p:cNvSpPr/>
          <p:nvPr/>
        </p:nvSpPr>
        <p:spPr bwMode="auto">
          <a:xfrm>
            <a:off x="3962400" y="2057400"/>
            <a:ext cx="990600" cy="685800"/>
          </a:xfrm>
          <a:prstGeom prst="flowChartProcess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block1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Playing Nice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Database Resource Manager</a:t>
            </a:r>
          </a:p>
          <a:p>
            <a:r>
              <a:rPr lang="en-US" dirty="0" smtClean="0"/>
              <a:t>I/O Resource Manager</a:t>
            </a:r>
          </a:p>
          <a:p>
            <a:r>
              <a:rPr lang="en-US" dirty="0" smtClean="0"/>
              <a:t>Cell Fencing</a:t>
            </a:r>
          </a:p>
          <a:p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Exadata</a:t>
            </a:r>
            <a:r>
              <a:rPr lang="en-US" dirty="0"/>
              <a:t> </a:t>
            </a:r>
            <a:r>
              <a:rPr lang="en-US" dirty="0" smtClean="0"/>
              <a:t>for Oracle DBAs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33700" y="2628900"/>
            <a:ext cx="533400" cy="12954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8550" y="2628900"/>
            <a:ext cx="533400" cy="12954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38700" y="2628900"/>
            <a:ext cx="533400" cy="12954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524500" y="2628900"/>
            <a:ext cx="533400" cy="12954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10300" y="2628900"/>
            <a:ext cx="533400" cy="12954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714500" y="4381500"/>
            <a:ext cx="533400" cy="12954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76500" y="4381500"/>
            <a:ext cx="533400" cy="12954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238500" y="4381500"/>
            <a:ext cx="533400" cy="12954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000500" y="4381500"/>
            <a:ext cx="533400" cy="12954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762500" y="4381500"/>
            <a:ext cx="533400" cy="12954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524500" y="4381500"/>
            <a:ext cx="533400" cy="12954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286500" y="4381500"/>
            <a:ext cx="533400" cy="12954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781300" y="3086100"/>
            <a:ext cx="1600200" cy="53340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QA</a:t>
            </a:r>
            <a:endParaRPr lang="en-US" sz="3200" dirty="0"/>
          </a:p>
        </p:txBody>
      </p:sp>
      <p:sp>
        <p:nvSpPr>
          <p:cNvPr id="18" name="Rounded Rectangle 17"/>
          <p:cNvSpPr/>
          <p:nvPr/>
        </p:nvSpPr>
        <p:spPr>
          <a:xfrm>
            <a:off x="4686300" y="3086100"/>
            <a:ext cx="2209800" cy="53340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Prod</a:t>
            </a:r>
            <a:endParaRPr lang="en-US" sz="3200" dirty="0"/>
          </a:p>
        </p:txBody>
      </p:sp>
      <p:cxnSp>
        <p:nvCxnSpPr>
          <p:cNvPr id="20" name="Elbow Connector 19"/>
          <p:cNvCxnSpPr/>
          <p:nvPr/>
        </p:nvCxnSpPr>
        <p:spPr>
          <a:xfrm rot="5400000">
            <a:off x="2476500" y="3771900"/>
            <a:ext cx="3505200" cy="609600"/>
          </a:xfrm>
          <a:prstGeom prst="bentConnector3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952500" y="4381500"/>
            <a:ext cx="533400" cy="12954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353300" y="29337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Compute Nodes</a:t>
            </a:r>
            <a:endParaRPr lang="en-US" sz="20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7353300" y="46101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Storage  Cells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75825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Q: Do clients have to connect using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Infiniband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1">
              <a:buNone/>
            </a:pPr>
            <a:r>
              <a:rPr lang="en-US" dirty="0" smtClean="0"/>
              <a:t>A: No; Ethernet is also available</a:t>
            </a:r>
          </a:p>
          <a:p>
            <a:pPr>
              <a:buNone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Q: How do you back it up?</a:t>
            </a:r>
          </a:p>
          <a:p>
            <a:pPr lvl="1">
              <a:buNone/>
            </a:pPr>
            <a:r>
              <a:rPr lang="en-US" dirty="0" smtClean="0"/>
              <a:t>A: Normal RMAN Backup, just like an Oracle Database</a:t>
            </a:r>
          </a:p>
          <a:p>
            <a:pPr>
              <a:buNone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Q: How do you create DR?</a:t>
            </a:r>
          </a:p>
          <a:p>
            <a:pPr lvl="1">
              <a:buNone/>
            </a:pPr>
            <a:r>
              <a:rPr lang="en-US" dirty="0" smtClean="0"/>
              <a:t>A: Data Guard is the only solution</a:t>
            </a:r>
          </a:p>
          <a:p>
            <a:pPr>
              <a:buNone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Q: Can I install any other software?</a:t>
            </a:r>
          </a:p>
          <a:p>
            <a:pPr lvl="1">
              <a:buNone/>
            </a:pPr>
            <a:r>
              <a:rPr lang="en-US" dirty="0" smtClean="0"/>
              <a:t>A: Nothing on Cells. On nodes – yes</a:t>
            </a:r>
          </a:p>
          <a:p>
            <a:pPr>
              <a:buNone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Q: How do I monitor it?</a:t>
            </a:r>
          </a:p>
          <a:p>
            <a:pPr lvl="1">
              <a:buNone/>
            </a:pPr>
            <a:r>
              <a:rPr lang="en-US" dirty="0" smtClean="0"/>
              <a:t>A: Enterprise Manager, </a:t>
            </a:r>
            <a:r>
              <a:rPr lang="en-US" dirty="0" err="1" smtClean="0"/>
              <a:t>CellCLI</a:t>
            </a:r>
            <a:r>
              <a:rPr lang="en-US" dirty="0" smtClean="0"/>
              <a:t>, SQL Commands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Exadata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 like an </a:t>
            </a:r>
            <a:r>
              <a:rPr lang="en-US" i="1" dirty="0" smtClean="0"/>
              <a:t>appliance</a:t>
            </a:r>
            <a:r>
              <a:rPr lang="en-US" dirty="0" smtClean="0"/>
              <a:t> containing </a:t>
            </a:r>
          </a:p>
          <a:p>
            <a:pPr lvl="1"/>
            <a:r>
              <a:rPr lang="en-US" dirty="0" smtClean="0"/>
              <a:t>Storage, Flash Disks, Database Servers, </a:t>
            </a:r>
            <a:r>
              <a:rPr lang="en-US" dirty="0" err="1" smtClean="0"/>
              <a:t>Infiniband</a:t>
            </a:r>
            <a:r>
              <a:rPr lang="en-US" dirty="0" smtClean="0"/>
              <a:t> Switches, Ethernet Switches, KVM (some models)</a:t>
            </a:r>
          </a:p>
          <a:p>
            <a:r>
              <a:rPr lang="en-US" dirty="0" smtClean="0"/>
              <a:t>But is </a:t>
            </a:r>
            <a:r>
              <a:rPr lang="en-US" i="1" dirty="0" smtClean="0"/>
              <a:t>not</a:t>
            </a:r>
            <a:r>
              <a:rPr lang="en-US" dirty="0" smtClean="0"/>
              <a:t> an appliance. Why?</a:t>
            </a:r>
          </a:p>
          <a:p>
            <a:pPr lvl="1"/>
            <a:r>
              <a:rPr lang="en-US" dirty="0" smtClean="0"/>
              <a:t>additional software to make it a better database machine</a:t>
            </a:r>
          </a:p>
          <a:p>
            <a:pPr lvl="1"/>
            <a:r>
              <a:rPr lang="en-US" dirty="0" smtClean="0"/>
              <a:t>Components can be managed independently</a:t>
            </a:r>
          </a:p>
          <a:p>
            <a:r>
              <a:rPr lang="en-US" dirty="0" smtClean="0"/>
              <a:t>That’s why Oracle calls it a </a:t>
            </a:r>
            <a:r>
              <a:rPr lang="en-US" b="1" dirty="0" smtClean="0"/>
              <a:t>Database Machine </a:t>
            </a:r>
            <a:r>
              <a:rPr lang="en-US" dirty="0" smtClean="0"/>
              <a:t>(DBM)</a:t>
            </a:r>
          </a:p>
          <a:p>
            <a:r>
              <a:rPr lang="en-US" dirty="0" smtClean="0"/>
              <a:t>And </a:t>
            </a:r>
            <a:r>
              <a:rPr lang="en-US" b="1" dirty="0" smtClean="0"/>
              <a:t>DMA</a:t>
            </a:r>
            <a:r>
              <a:rPr lang="en-US" dirty="0" smtClean="0"/>
              <a:t> – Database Machine Administrator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Exadata is an Oracle Database running 11.2</a:t>
            </a:r>
          </a:p>
          <a:p>
            <a:r>
              <a:rPr lang="en-US" dirty="0" smtClean="0"/>
              <a:t>The storage cells have added intelligence about data placement</a:t>
            </a:r>
          </a:p>
          <a:p>
            <a:r>
              <a:rPr lang="en-US" dirty="0" smtClean="0"/>
              <a:t>The compute nodes run Oracle DB and Grid Infra</a:t>
            </a:r>
          </a:p>
          <a:p>
            <a:r>
              <a:rPr lang="en-US" dirty="0" smtClean="0"/>
              <a:t>Nodes communicate with Cells using </a:t>
            </a:r>
            <a:r>
              <a:rPr lang="en-US" dirty="0" err="1" smtClean="0"/>
              <a:t>iDB</a:t>
            </a:r>
            <a:r>
              <a:rPr lang="en-US" dirty="0" smtClean="0"/>
              <a:t> which can send more information on the query</a:t>
            </a:r>
          </a:p>
          <a:p>
            <a:r>
              <a:rPr lang="en-US" dirty="0" smtClean="0"/>
              <a:t>Smart Scan, when possible, reduces I/O at cells even for full table scans</a:t>
            </a:r>
          </a:p>
          <a:p>
            <a:r>
              <a:rPr lang="en-US" dirty="0" smtClean="0"/>
              <a:t>Cell is controlled by </a:t>
            </a:r>
            <a:r>
              <a:rPr lang="en-US" dirty="0" err="1" smtClean="0"/>
              <a:t>CellCLI</a:t>
            </a:r>
            <a:r>
              <a:rPr lang="en-US" dirty="0" smtClean="0"/>
              <a:t> commands</a:t>
            </a:r>
          </a:p>
          <a:p>
            <a:r>
              <a:rPr lang="en-US" dirty="0" smtClean="0"/>
              <a:t>DMA skills = 60% RAC DBA + 15% Linux + 20% </a:t>
            </a:r>
            <a:r>
              <a:rPr lang="en-US" dirty="0" err="1" smtClean="0"/>
              <a:t>CellCLI</a:t>
            </a:r>
            <a:r>
              <a:rPr lang="en-US" dirty="0" smtClean="0"/>
              <a:t> + 5% miscellaneous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My Articles</a:t>
            </a:r>
          </a:p>
          <a:p>
            <a:pPr lvl="1"/>
            <a:r>
              <a:rPr lang="en-US" dirty="0" smtClean="0"/>
              <a:t>5-part Linux Commands article series </a:t>
            </a:r>
            <a:r>
              <a:rPr lang="en-US" dirty="0" smtClean="0">
                <a:hlinkClick r:id="rId2"/>
              </a:rPr>
              <a:t>http://bit.ly/k4mKQS</a:t>
            </a:r>
            <a:endParaRPr lang="en-US" dirty="0" smtClean="0"/>
          </a:p>
          <a:p>
            <a:pPr lvl="1"/>
            <a:r>
              <a:rPr lang="en-US" dirty="0" smtClean="0"/>
              <a:t>4-part Exadata Reference article series </a:t>
            </a:r>
            <a:r>
              <a:rPr lang="en-US" dirty="0" smtClean="0">
                <a:hlinkClick r:id="rId3"/>
              </a:rPr>
              <a:t>http://bit.ly/lljFl0</a:t>
            </a:r>
            <a:endParaRPr lang="en-US" dirty="0" smtClean="0"/>
          </a:p>
          <a:p>
            <a:r>
              <a:rPr lang="en-US" dirty="0" smtClean="0"/>
              <a:t>OTN Page on Exadata</a:t>
            </a:r>
          </a:p>
          <a:p>
            <a:pPr lvl="1"/>
            <a:r>
              <a:rPr lang="en-US" dirty="0" smtClean="0">
                <a:hlinkClick r:id="rId4"/>
              </a:rPr>
              <a:t>http://www.oracle.com/technetwork/database/exadata/index.html</a:t>
            </a:r>
            <a:endParaRPr lang="en-US" dirty="0" smtClean="0"/>
          </a:p>
          <a:p>
            <a:r>
              <a:rPr lang="en-US" dirty="0" smtClean="0"/>
              <a:t>Tutorials</a:t>
            </a:r>
          </a:p>
          <a:p>
            <a:pPr lvl="1"/>
            <a:r>
              <a:rPr lang="en-US" dirty="0" smtClean="0">
                <a:hlinkClick r:id="rId5"/>
              </a:rPr>
              <a:t>http://www.oracle.com/technetwork/tutorials/index.html</a:t>
            </a:r>
            <a:endParaRPr lang="en-US" dirty="0" smtClean="0"/>
          </a:p>
          <a:p>
            <a:r>
              <a:rPr lang="en-US" dirty="0" smtClean="0"/>
              <a:t>OTN Exadata Forum</a:t>
            </a:r>
          </a:p>
          <a:p>
            <a:pPr lvl="1"/>
            <a:r>
              <a:rPr lang="en-US" dirty="0" smtClean="0">
                <a:hlinkClick r:id="rId6"/>
              </a:rPr>
              <a:t>https://forums.oracle.com/forums/forum.jspa?forumID=829</a:t>
            </a:r>
            <a:endParaRPr lang="en-US" dirty="0" smtClean="0"/>
          </a:p>
          <a:p>
            <a:r>
              <a:rPr lang="en-US" dirty="0" smtClean="0"/>
              <a:t>Exadata SIG</a:t>
            </a:r>
          </a:p>
          <a:p>
            <a:pPr lvl="1"/>
            <a:r>
              <a:rPr lang="en-US" dirty="0" smtClean="0">
                <a:hlinkClick r:id="rId7"/>
              </a:rPr>
              <a:t>http://www.linkedin.com/groups?home=&amp;gid=918317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2971800" y="1906772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CPU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2971800" y="2744972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Memory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971800" y="3583172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Network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2971800" y="4421372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I/O Controller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2971800" y="5259572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Disk</a:t>
            </a:r>
          </a:p>
        </p:txBody>
      </p:sp>
    </p:spTree>
    <p:extLst>
      <p:ext uri="{BB962C8B-B14F-4D97-AF65-F5344CB8AC3E}">
        <p14:creationId xmlns:p14="http://schemas.microsoft.com/office/powerpoint/2010/main" val="236972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2971800" y="5259572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Disk</a:t>
            </a:r>
          </a:p>
        </p:txBody>
      </p:sp>
    </p:spTree>
    <p:extLst>
      <p:ext uri="{BB962C8B-B14F-4D97-AF65-F5344CB8AC3E}">
        <p14:creationId xmlns:p14="http://schemas.microsoft.com/office/powerpoint/2010/main" val="345931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2971800" y="5259572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bg1"/>
                </a:solidFill>
                <a:latin typeface="Arial Narrow" pitchFamily="34" charset="0"/>
              </a:rPr>
              <a:t>Storage Index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971800" y="44958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bg1"/>
                </a:solidFill>
                <a:latin typeface="Arial Narrow" pitchFamily="34" charset="0"/>
              </a:rPr>
              <a:t>Smart Scan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971800" y="37338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bg1"/>
                </a:solidFill>
                <a:latin typeface="Arial Narrow" pitchFamily="34" charset="0"/>
              </a:rPr>
              <a:t>Process </a:t>
            </a:r>
            <a:r>
              <a:rPr lang="en-US" sz="3200" dirty="0" err="1" smtClean="0">
                <a:solidFill>
                  <a:schemeClr val="bg1"/>
                </a:solidFill>
                <a:latin typeface="Arial Narrow" pitchFamily="34" charset="0"/>
              </a:rPr>
              <a:t>Offld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971800" y="29718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bg1"/>
                </a:solidFill>
                <a:latin typeface="Arial Narrow" pitchFamily="34" charset="0"/>
              </a:rPr>
              <a:t>Smart Flash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2971800" y="22098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bg1"/>
                </a:solidFill>
                <a:latin typeface="Arial Narrow" pitchFamily="34" charset="0"/>
              </a:rPr>
              <a:t>Smart Logging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63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2971800" y="5259572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bg1"/>
                </a:solidFill>
                <a:latin typeface="Arial Narrow" pitchFamily="34" charset="0"/>
              </a:rPr>
              <a:t>Storage Index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971800" y="44958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bg1"/>
                </a:solidFill>
                <a:latin typeface="Arial Narrow" pitchFamily="34" charset="0"/>
              </a:rPr>
              <a:t>Smart Scan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971800" y="37338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bg1"/>
                </a:solidFill>
                <a:latin typeface="Arial Narrow" pitchFamily="34" charset="0"/>
              </a:rPr>
              <a:t>Process </a:t>
            </a:r>
            <a:r>
              <a:rPr lang="en-US" sz="3200" dirty="0" err="1" smtClean="0">
                <a:solidFill>
                  <a:schemeClr val="bg1"/>
                </a:solidFill>
                <a:latin typeface="Arial Narrow" pitchFamily="34" charset="0"/>
              </a:rPr>
              <a:t>Offld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971800" y="29718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bg1"/>
                </a:solidFill>
                <a:latin typeface="Arial Narrow" pitchFamily="34" charset="0"/>
              </a:rPr>
              <a:t>Smart Flash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2971800" y="22098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bg1"/>
                </a:solidFill>
                <a:latin typeface="Arial Narrow" pitchFamily="34" charset="0"/>
              </a:rPr>
              <a:t>Smart Logging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63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2971800" y="32004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bg1"/>
                </a:solidFill>
                <a:latin typeface="Arial Narrow" pitchFamily="34" charset="0"/>
              </a:rPr>
              <a:t>ESS Server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31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 rot="4138481">
            <a:off x="66683" y="822449"/>
            <a:ext cx="7620000" cy="472440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  <a:alpha val="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19865559">
            <a:off x="-572307" y="2146979"/>
            <a:ext cx="10403238" cy="346632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17526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i="1" dirty="0" smtClean="0">
                <a:latin typeface="Lucida Fax" pitchFamily="18" charset="0"/>
                <a:ea typeface="MS PGothic" pitchFamily="34" charset="-128"/>
              </a:rPr>
              <a:t>Thank You!</a:t>
            </a:r>
            <a:endParaRPr lang="en-US" sz="8800" i="1" dirty="0">
              <a:latin typeface="Lucida Fax" pitchFamily="18" charset="0"/>
              <a:ea typeface="MS PGothic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114800"/>
            <a:ext cx="685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HelveticaNeue Condensed" pitchFamily="34" charset="0"/>
              </a:rPr>
              <a:t>My Blog: </a:t>
            </a:r>
            <a:r>
              <a:rPr lang="en-US" sz="2800" dirty="0" smtClean="0">
                <a:latin typeface="TheSansMonoConBold" pitchFamily="34" charset="0"/>
              </a:rPr>
              <a:t>arup.blogspot.com</a:t>
            </a:r>
          </a:p>
          <a:p>
            <a:r>
              <a:rPr lang="en-US" sz="2800" dirty="0" smtClean="0">
                <a:latin typeface="HelveticaNeue Condensed" pitchFamily="34" charset="0"/>
              </a:rPr>
              <a:t>My Tweeter: </a:t>
            </a:r>
            <a:r>
              <a:rPr lang="en-US" sz="2800" dirty="0" err="1" smtClean="0">
                <a:latin typeface="TheSansMonoConBold" pitchFamily="34" charset="0"/>
              </a:rPr>
              <a:t>arupnanda</a:t>
            </a:r>
            <a:endParaRPr lang="en-US" sz="2800" dirty="0" smtClean="0">
              <a:latin typeface="TheSansMonoConBold" pitchFamily="34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2AFC-E39E-4A88-92C2-FC76BF90290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229600" cy="990600"/>
          </a:xfrm>
        </p:spPr>
        <p:txBody>
          <a:bodyPr/>
          <a:lstStyle/>
          <a:p>
            <a:r>
              <a:rPr lang="en-US" dirty="0" smtClean="0"/>
              <a:t>Anatomy of an Oracle Database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lowchart: Magnetic Disk 4"/>
          <p:cNvSpPr/>
          <p:nvPr/>
        </p:nvSpPr>
        <p:spPr bwMode="auto">
          <a:xfrm>
            <a:off x="3505200" y="5181600"/>
            <a:ext cx="2971800" cy="1600200"/>
          </a:xfrm>
          <a:prstGeom prst="flowChartMagneticDisk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Storage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3200400" y="1905000"/>
            <a:ext cx="1981200" cy="31242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Server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3962400" y="4191000"/>
            <a:ext cx="1219200" cy="533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</a:rPr>
              <a:t>PMON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962400" y="3886200"/>
            <a:ext cx="1219200" cy="533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</a:rPr>
              <a:t>DBWR</a:t>
            </a:r>
          </a:p>
        </p:txBody>
      </p:sp>
      <p:sp>
        <p:nvSpPr>
          <p:cNvPr id="9" name="Flowchart: Data 8"/>
          <p:cNvSpPr/>
          <p:nvPr/>
        </p:nvSpPr>
        <p:spPr bwMode="auto">
          <a:xfrm>
            <a:off x="3886200" y="5486400"/>
            <a:ext cx="1752600" cy="381000"/>
          </a:xfrm>
          <a:prstGeom prst="flowChartInputOutpu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datafile1</a:t>
            </a:r>
          </a:p>
        </p:txBody>
      </p:sp>
      <p:sp>
        <p:nvSpPr>
          <p:cNvPr id="10" name="Flowchart: Data 9"/>
          <p:cNvSpPr/>
          <p:nvPr/>
        </p:nvSpPr>
        <p:spPr bwMode="auto">
          <a:xfrm>
            <a:off x="4495800" y="5715000"/>
            <a:ext cx="1752600" cy="381000"/>
          </a:xfrm>
          <a:prstGeom prst="flowChartInputOutpu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datafile2</a:t>
            </a:r>
          </a:p>
        </p:txBody>
      </p:sp>
      <p:sp>
        <p:nvSpPr>
          <p:cNvPr id="11" name="Round Single Corner Rectangle 10"/>
          <p:cNvSpPr/>
          <p:nvPr/>
        </p:nvSpPr>
        <p:spPr bwMode="auto">
          <a:xfrm>
            <a:off x="3429000" y="2590800"/>
            <a:ext cx="1447800" cy="838200"/>
          </a:xfrm>
          <a:prstGeom prst="round1Rect">
            <a:avLst/>
          </a:prstGeom>
          <a:solidFill>
            <a:srgbClr val="00B050"/>
          </a:solidFill>
          <a:ln w="9525" cap="flat" cmpd="sng" algn="ctr">
            <a:solidFill>
              <a:srgbClr val="99FF33"/>
            </a:solidFill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Buffer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 cache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pic>
        <p:nvPicPr>
          <p:cNvPr id="1026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1239525" cy="117633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81000" y="3352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SELECT NAME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FROM CUSTOMERS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WHERE STATUS ='ANGRY'</a:t>
            </a:r>
            <a:endParaRPr lang="en-US" sz="1600" b="0" dirty="0">
              <a:solidFill>
                <a:schemeClr val="tx1"/>
              </a:solidFill>
              <a:latin typeface="TheSansMonoConNorm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1600200" y="4191000"/>
            <a:ext cx="2286000" cy="14478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6200000" flipV="1">
            <a:off x="3162300" y="4152900"/>
            <a:ext cx="1905000" cy="6096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10800000">
            <a:off x="1981200" y="3048000"/>
            <a:ext cx="1295400" cy="158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 flipH="1" flipV="1">
            <a:off x="2171700" y="3390900"/>
            <a:ext cx="1447800" cy="13716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81000" y="4495800"/>
            <a:ext cx="274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UPDATE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CUSTOMERS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SET BONUS = 1M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WHERE STATUS ='ANGRY'</a:t>
            </a:r>
            <a:endParaRPr lang="en-US" sz="1600" b="0" dirty="0">
              <a:solidFill>
                <a:schemeClr val="tx1"/>
              </a:solidFill>
              <a:latin typeface="TheSansMonoConNormal" pitchFamily="34" charset="0"/>
            </a:endParaRPr>
          </a:p>
        </p:txBody>
      </p:sp>
      <p:cxnSp>
        <p:nvCxnSpPr>
          <p:cNvPr id="27" name="Straight Arrow Connector 26"/>
          <p:cNvCxnSpPr>
            <a:endCxn id="9" idx="1"/>
          </p:cNvCxnSpPr>
          <p:nvPr/>
        </p:nvCxnSpPr>
        <p:spPr bwMode="auto">
          <a:xfrm rot="16200000" flipH="1">
            <a:off x="3409950" y="4133850"/>
            <a:ext cx="2286000" cy="4191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0" name="Rounded Rectangle 29"/>
          <p:cNvSpPr/>
          <p:nvPr/>
        </p:nvSpPr>
        <p:spPr bwMode="auto">
          <a:xfrm>
            <a:off x="5486400" y="1905000"/>
            <a:ext cx="3276600" cy="2057400"/>
          </a:xfrm>
          <a:prstGeom prst="roundRect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Instance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0" dirty="0" smtClean="0">
                <a:solidFill>
                  <a:schemeClr val="tx1"/>
                </a:solidFill>
                <a:latin typeface="Arial Narrow" pitchFamily="34" charset="0"/>
              </a:rPr>
              <a:t>Combination of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Memory Areas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b="0" dirty="0" smtClean="0">
                <a:solidFill>
                  <a:schemeClr val="tx1"/>
                </a:solidFill>
                <a:latin typeface="Arial Narrow" pitchFamily="34" charset="0"/>
              </a:rPr>
              <a:t>Background Processes</a:t>
            </a:r>
            <a:endParaRPr kumimoji="0" lang="en-US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7" grpId="0" animBg="1"/>
      <p:bldP spid="9" grpId="0" animBg="1"/>
      <p:bldP spid="10" grpId="0" animBg="1"/>
      <p:bldP spid="11" grpId="0" animBg="1"/>
      <p:bldP spid="13" grpId="0"/>
      <p:bldP spid="24" grpId="0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229600" cy="990600"/>
          </a:xfrm>
        </p:spPr>
        <p:txBody>
          <a:bodyPr/>
          <a:lstStyle/>
          <a:p>
            <a:r>
              <a:rPr lang="en-US" dirty="0" smtClean="0"/>
              <a:t>RAC Database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lowchart: Magnetic Disk 4"/>
          <p:cNvSpPr/>
          <p:nvPr/>
        </p:nvSpPr>
        <p:spPr bwMode="auto">
          <a:xfrm>
            <a:off x="3124200" y="5257800"/>
            <a:ext cx="2971800" cy="1600200"/>
          </a:xfrm>
          <a:prstGeom prst="flowChartMagneticDisk">
            <a:avLst/>
          </a:prstGeom>
          <a:solidFill>
            <a:srgbClr val="0070C0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Storage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2514600" y="1676400"/>
            <a:ext cx="1981200" cy="31242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Server1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3276600" y="3962400"/>
            <a:ext cx="1219200" cy="533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</a:rPr>
              <a:t>PMON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276600" y="3657600"/>
            <a:ext cx="1219200" cy="533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</a:rPr>
              <a:t>DBWR</a:t>
            </a:r>
          </a:p>
        </p:txBody>
      </p:sp>
      <p:sp>
        <p:nvSpPr>
          <p:cNvPr id="9" name="Flowchart: Data 8"/>
          <p:cNvSpPr/>
          <p:nvPr/>
        </p:nvSpPr>
        <p:spPr bwMode="auto">
          <a:xfrm>
            <a:off x="3429000" y="5562600"/>
            <a:ext cx="1752600" cy="381000"/>
          </a:xfrm>
          <a:prstGeom prst="flowChartInputOutpu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datafile1</a:t>
            </a:r>
          </a:p>
        </p:txBody>
      </p:sp>
      <p:sp>
        <p:nvSpPr>
          <p:cNvPr id="10" name="Flowchart: Data 9"/>
          <p:cNvSpPr/>
          <p:nvPr/>
        </p:nvSpPr>
        <p:spPr bwMode="auto">
          <a:xfrm>
            <a:off x="4038600" y="5791200"/>
            <a:ext cx="1752600" cy="381000"/>
          </a:xfrm>
          <a:prstGeom prst="flowChartInputOutpu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datafile2</a:t>
            </a:r>
          </a:p>
        </p:txBody>
      </p:sp>
      <p:sp>
        <p:nvSpPr>
          <p:cNvPr id="11" name="Round Single Corner Rectangle 10"/>
          <p:cNvSpPr/>
          <p:nvPr/>
        </p:nvSpPr>
        <p:spPr bwMode="auto">
          <a:xfrm>
            <a:off x="2743200" y="2362200"/>
            <a:ext cx="1447800" cy="838200"/>
          </a:xfrm>
          <a:prstGeom prst="round1Rect">
            <a:avLst/>
          </a:prstGeom>
          <a:solidFill>
            <a:srgbClr val="00B050"/>
          </a:solidFill>
          <a:ln w="9525" cap="flat" cmpd="sng" algn="ctr">
            <a:solidFill>
              <a:srgbClr val="99FF33"/>
            </a:solidFill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Buffer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 cache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4724400" y="1524000"/>
            <a:ext cx="1981200" cy="31242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Server2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5486400" y="3810000"/>
            <a:ext cx="1219200" cy="533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</a:rPr>
              <a:t>PMON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5486400" y="3505200"/>
            <a:ext cx="1219200" cy="533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</a:rPr>
              <a:t>DBWR</a:t>
            </a:r>
          </a:p>
        </p:txBody>
      </p:sp>
      <p:sp>
        <p:nvSpPr>
          <p:cNvPr id="23" name="Round Single Corner Rectangle 22"/>
          <p:cNvSpPr/>
          <p:nvPr/>
        </p:nvSpPr>
        <p:spPr bwMode="auto">
          <a:xfrm>
            <a:off x="4953000" y="2209800"/>
            <a:ext cx="1447800" cy="838200"/>
          </a:xfrm>
          <a:prstGeom prst="round1Rect">
            <a:avLst/>
          </a:prstGeom>
          <a:solidFill>
            <a:srgbClr val="00B050"/>
          </a:solidFill>
          <a:ln w="9525" cap="flat" cmpd="sng" algn="ctr">
            <a:solidFill>
              <a:srgbClr val="99FF33"/>
            </a:solidFill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Buffer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 cache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cxnSp>
        <p:nvCxnSpPr>
          <p:cNvPr id="26" name="Straight Arrow Connector 25"/>
          <p:cNvCxnSpPr>
            <a:endCxn id="9" idx="1"/>
          </p:cNvCxnSpPr>
          <p:nvPr/>
        </p:nvCxnSpPr>
        <p:spPr bwMode="auto">
          <a:xfrm rot="16200000" flipH="1">
            <a:off x="2609850" y="3867150"/>
            <a:ext cx="2362200" cy="10287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endCxn id="9" idx="0"/>
          </p:cNvCxnSpPr>
          <p:nvPr/>
        </p:nvCxnSpPr>
        <p:spPr bwMode="auto">
          <a:xfrm rot="5400000">
            <a:off x="3764280" y="3992880"/>
            <a:ext cx="2286000" cy="85344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ounded Rectangle 32"/>
          <p:cNvSpPr/>
          <p:nvPr/>
        </p:nvSpPr>
        <p:spPr bwMode="auto">
          <a:xfrm>
            <a:off x="2286000" y="4572000"/>
            <a:ext cx="5334000" cy="60960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Oracle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Clusterware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 (CRS)</a:t>
            </a: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Processing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lowchart: Magnetic Disk 4"/>
          <p:cNvSpPr/>
          <p:nvPr/>
        </p:nvSpPr>
        <p:spPr bwMode="auto">
          <a:xfrm>
            <a:off x="3505200" y="5257800"/>
            <a:ext cx="2971800" cy="1600200"/>
          </a:xfrm>
          <a:prstGeom prst="flowChartMagneticDisk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Storage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3200400" y="1981200"/>
            <a:ext cx="1981200" cy="3124200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Server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962400" y="4267200"/>
            <a:ext cx="1219200" cy="533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</a:rPr>
              <a:t>PMON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3962400" y="3962400"/>
            <a:ext cx="1219200" cy="533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</a:rPr>
              <a:t>DBWR</a:t>
            </a:r>
          </a:p>
        </p:txBody>
      </p:sp>
      <p:sp>
        <p:nvSpPr>
          <p:cNvPr id="9" name="Flowchart: Data 8"/>
          <p:cNvSpPr/>
          <p:nvPr/>
        </p:nvSpPr>
        <p:spPr bwMode="auto">
          <a:xfrm>
            <a:off x="3886200" y="5562600"/>
            <a:ext cx="1752600" cy="381000"/>
          </a:xfrm>
          <a:prstGeom prst="flowChartInputOutpu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datafile1</a:t>
            </a:r>
          </a:p>
        </p:txBody>
      </p:sp>
      <p:sp>
        <p:nvSpPr>
          <p:cNvPr id="10" name="Flowchart: Data 9"/>
          <p:cNvSpPr/>
          <p:nvPr/>
        </p:nvSpPr>
        <p:spPr bwMode="auto">
          <a:xfrm>
            <a:off x="4495800" y="5791200"/>
            <a:ext cx="1752600" cy="381000"/>
          </a:xfrm>
          <a:prstGeom prst="flowChartInputOutpu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datafile2</a:t>
            </a:r>
          </a:p>
        </p:txBody>
      </p:sp>
      <p:sp>
        <p:nvSpPr>
          <p:cNvPr id="11" name="Round Single Corner Rectangle 10"/>
          <p:cNvSpPr/>
          <p:nvPr/>
        </p:nvSpPr>
        <p:spPr bwMode="auto">
          <a:xfrm>
            <a:off x="3429000" y="2667000"/>
            <a:ext cx="1447800" cy="838200"/>
          </a:xfrm>
          <a:prstGeom prst="round1Rect">
            <a:avLst/>
          </a:prstGeom>
          <a:solidFill>
            <a:srgbClr val="00B050"/>
          </a:solidFill>
          <a:ln w="9525" cap="flat" cmpd="sng" algn="ctr">
            <a:solidFill>
              <a:srgbClr val="99FF33"/>
            </a:solidFill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Buffer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 cache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pic>
        <p:nvPicPr>
          <p:cNvPr id="12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1239525" cy="117633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81000" y="34290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SELECT NAME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FROM CUSTOMERS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chemeClr val="tx1"/>
                </a:solidFill>
                <a:latin typeface="TheSansMonoConNormal" pitchFamily="34" charset="0"/>
              </a:rPr>
              <a:t>WHERE STATUS ='ANGRY'</a:t>
            </a:r>
            <a:endParaRPr lang="en-US" sz="1600" b="0" dirty="0">
              <a:solidFill>
                <a:schemeClr val="tx1"/>
              </a:solidFill>
              <a:latin typeface="TheSansMonoConNorm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16200000" flipV="1">
            <a:off x="4000500" y="3771900"/>
            <a:ext cx="1752600" cy="12192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0800000">
            <a:off x="1981200" y="3124200"/>
            <a:ext cx="1295400" cy="158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5486400" y="5334000"/>
            <a:ext cx="457200" cy="5334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43600" y="53340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tx1"/>
                </a:solidFill>
                <a:latin typeface="Arial Narrow" pitchFamily="34" charset="0"/>
              </a:rPr>
              <a:t>Database Block</a:t>
            </a:r>
            <a:endParaRPr lang="en-US" sz="2400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grpSp>
        <p:nvGrpSpPr>
          <p:cNvPr id="3" name="Group 46"/>
          <p:cNvGrpSpPr/>
          <p:nvPr/>
        </p:nvGrpSpPr>
        <p:grpSpPr>
          <a:xfrm>
            <a:off x="5562600" y="1981200"/>
            <a:ext cx="2895600" cy="2667000"/>
            <a:chOff x="5562600" y="1143000"/>
            <a:chExt cx="2895600" cy="2667000"/>
          </a:xfrm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</p:grpSpPr>
        <p:sp>
          <p:nvSpPr>
            <p:cNvPr id="22" name="Rectangle 21"/>
            <p:cNvSpPr/>
            <p:nvPr/>
          </p:nvSpPr>
          <p:spPr bwMode="auto">
            <a:xfrm>
              <a:off x="5562600" y="1143000"/>
              <a:ext cx="2895600" cy="2667000"/>
            </a:xfrm>
            <a:prstGeom prst="rect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Book" pitchFamily="34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>
              <a:off x="5562600" y="1828800"/>
              <a:ext cx="28194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cxnSp>
        <p:cxnSp>
          <p:nvCxnSpPr>
            <p:cNvPr id="26" name="Straight Connector 25"/>
            <p:cNvCxnSpPr/>
            <p:nvPr/>
          </p:nvCxnSpPr>
          <p:spPr bwMode="auto">
            <a:xfrm rot="5400000">
              <a:off x="5067300" y="2476500"/>
              <a:ext cx="26670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cxnSp>
        <p:sp>
          <p:nvSpPr>
            <p:cNvPr id="27" name="TextBox 26"/>
            <p:cNvSpPr txBox="1"/>
            <p:nvPr/>
          </p:nvSpPr>
          <p:spPr>
            <a:xfrm>
              <a:off x="5562600" y="1295400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CUSTID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53200" y="1295400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NAME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 rot="5400000">
              <a:off x="6134100" y="2476500"/>
              <a:ext cx="26670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cxnSp>
        <p:sp>
          <p:nvSpPr>
            <p:cNvPr id="30" name="TextBox 29"/>
            <p:cNvSpPr txBox="1"/>
            <p:nvPr/>
          </p:nvSpPr>
          <p:spPr>
            <a:xfrm>
              <a:off x="7467600" y="1295400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STATUS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562600" y="1905000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1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53200" y="1905000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JOHN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467600" y="1905000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HAPPY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562600" y="2297668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2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553200" y="2297668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JILL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67600" y="2297668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ANGRY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562600" y="2678668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3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553200" y="2678668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JOE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467600" y="2678668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HAPPY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562600" y="3364468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500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553200" y="3364468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JIM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67600" y="3364468"/>
              <a:ext cx="990600" cy="369332"/>
            </a:xfrm>
            <a:prstGeom prst="rect">
              <a:avLst/>
            </a:prstGeom>
            <a:noFill/>
            <a:ln w="38100"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Arial Narrow" pitchFamily="34" charset="0"/>
                </a:rPr>
                <a:t>HAPPY</a:t>
              </a:r>
              <a:endParaRPr lang="en-US" sz="18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 bwMode="auto">
            <a:xfrm rot="5400000">
              <a:off x="6705600" y="3200400"/>
              <a:ext cx="30480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4445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cxnSp>
      </p:grpSp>
      <p:sp>
        <p:nvSpPr>
          <p:cNvPr id="48" name="Rectangle 47"/>
          <p:cNvSpPr/>
          <p:nvPr/>
        </p:nvSpPr>
        <p:spPr bwMode="auto">
          <a:xfrm>
            <a:off x="5410200" y="3124200"/>
            <a:ext cx="3276600" cy="3810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209800" y="26670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JILL</a:t>
            </a:r>
            <a:endParaRPr lang="en-US" sz="3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48" grpId="0" animBg="1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for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1295400" y="19050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CPU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1295400" y="27432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Memory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1295400" y="35814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Network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1295400" y="44196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I/O Controller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1295400" y="5257800"/>
            <a:ext cx="2819400" cy="609600"/>
          </a:xfrm>
          <a:prstGeom prst="round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Disk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572000" y="2819400"/>
            <a:ext cx="4267200" cy="2209800"/>
          </a:xfrm>
          <a:prstGeom prst="roundRect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Less I/O </a:t>
            </a:r>
            <a:r>
              <a:rPr lang="en-US" sz="3600" dirty="0" smtClean="0">
                <a:latin typeface="Arial Narrow" pitchFamily="34" charset="0"/>
                <a:sym typeface="Wingdings"/>
              </a:rPr>
              <a:t>=</a:t>
            </a:r>
            <a:r>
              <a:rPr kumimoji="0" lang="en-US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sym typeface="Wingdings" pitchFamily="2" charset="2"/>
              </a:rPr>
              <a:t> better performance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SAN Caches?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Success of SAN caches is built upon predictive analytics</a:t>
            </a:r>
          </a:p>
          <a:p>
            <a:r>
              <a:rPr lang="en-US" dirty="0" smtClean="0"/>
              <a:t>They work well, if a small percentage of </a:t>
            </a:r>
            <a:r>
              <a:rPr lang="en-US" i="1" dirty="0" smtClean="0"/>
              <a:t>disk</a:t>
            </a:r>
            <a:r>
              <a:rPr lang="en-US" dirty="0" smtClean="0"/>
              <a:t> is accessed most often</a:t>
            </a:r>
          </a:p>
          <a:p>
            <a:pPr lvl="1"/>
            <a:r>
              <a:rPr lang="en-US" dirty="0" smtClean="0"/>
              <a:t>The emphasis is on </a:t>
            </a:r>
            <a:r>
              <a:rPr lang="en-US" i="1" dirty="0" smtClean="0"/>
              <a:t>disk</a:t>
            </a:r>
            <a:r>
              <a:rPr lang="en-US" dirty="0" smtClean="0"/>
              <a:t>; not </a:t>
            </a:r>
            <a:r>
              <a:rPr lang="en-US" i="1" dirty="0" smtClean="0"/>
              <a:t>data</a:t>
            </a:r>
          </a:p>
          <a:p>
            <a:r>
              <a:rPr lang="en-US" dirty="0" smtClean="0"/>
              <a:t>Most database systems </a:t>
            </a:r>
          </a:p>
          <a:p>
            <a:pPr lvl="1"/>
            <a:r>
              <a:rPr lang="en-US" dirty="0" smtClean="0"/>
              <a:t>are way bigger than caches</a:t>
            </a:r>
          </a:p>
          <a:p>
            <a:pPr lvl="1"/>
            <a:r>
              <a:rPr lang="en-US" dirty="0" smtClean="0"/>
              <a:t>need to get the data to the memory to process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--&gt; I/O at the disk level is still high</a:t>
            </a:r>
          </a:p>
          <a:p>
            <a:r>
              <a:rPr lang="en-US" dirty="0" smtClean="0">
                <a:sym typeface="Wingdings" pitchFamily="2" charset="2"/>
              </a:rPr>
              <a:t>Caches are excellent for </a:t>
            </a:r>
            <a:r>
              <a:rPr lang="en-US" dirty="0" err="1" smtClean="0">
                <a:sym typeface="Wingdings" pitchFamily="2" charset="2"/>
              </a:rPr>
              <a:t>filesystems</a:t>
            </a:r>
            <a:endParaRPr lang="en-US" dirty="0" smtClean="0">
              <a:sym typeface="Wingdings" pitchFamily="2" charset="2"/>
            </a:endParaRP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 or very small databases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In-Memory DBs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Memory is still more expensive</a:t>
            </a:r>
          </a:p>
          <a:p>
            <a:r>
              <a:rPr lang="en-US" dirty="0" smtClean="0"/>
              <a:t>How much memory is enough?</a:t>
            </a:r>
          </a:p>
          <a:p>
            <a:r>
              <a:rPr lang="en-US" dirty="0" smtClean="0"/>
              <a:t>You have a 100 MB database and 100 MB buffer cache</a:t>
            </a:r>
          </a:p>
          <a:p>
            <a:r>
              <a:rPr lang="en-US" dirty="0" smtClean="0"/>
              <a:t>The whole database will fit in the memory, right?</a:t>
            </a:r>
          </a:p>
          <a:p>
            <a:r>
              <a:rPr lang="en-US" dirty="0" smtClean="0"/>
              <a:t>NO!</a:t>
            </a:r>
          </a:p>
          <a:p>
            <a:r>
              <a:rPr lang="en-US" dirty="0" smtClean="0"/>
              <a:t>Oracle database fills up to 7x DB size buffer cache</a:t>
            </a:r>
          </a:p>
          <a:p>
            <a:pPr lvl="1">
              <a:buNone/>
            </a:pPr>
            <a:r>
              <a:rPr lang="en-US" sz="1600" dirty="0" smtClean="0"/>
              <a:t>http://arup.blogspot.com/2011/04/can-i-fit-80mb-database-completely-in.html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91400" y="6477000"/>
            <a:ext cx="1752600" cy="304800"/>
          </a:xfrm>
          <a:prstGeom prst="rect">
            <a:avLst/>
          </a:prstGeom>
        </p:spPr>
        <p:txBody>
          <a:bodyPr/>
          <a:lstStyle/>
          <a:p>
            <a:fld id="{28CD93FA-BB22-4F2F-9F21-FE1DC3A8B82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Exadata for Oracle DBAs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rup Nanda Gener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Arup Nanda Generic</Template>
  <TotalTime>183</TotalTime>
  <Words>1704</Words>
  <Application>Microsoft Office PowerPoint</Application>
  <PresentationFormat>On-screen Show (4:3)</PresentationFormat>
  <Paragraphs>516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Arup Nanda Generic</vt:lpstr>
      <vt:lpstr>Exadata for Oracle DBAs</vt:lpstr>
      <vt:lpstr>Why this Session?</vt:lpstr>
      <vt:lpstr>What is Exadata</vt:lpstr>
      <vt:lpstr>Anatomy of an Oracle Database</vt:lpstr>
      <vt:lpstr>RAC Database</vt:lpstr>
      <vt:lpstr>Query Processing</vt:lpstr>
      <vt:lpstr>Components for Performance</vt:lpstr>
      <vt:lpstr>What about SAN Caches?</vt:lpstr>
      <vt:lpstr>What about In-Memory DBs</vt:lpstr>
      <vt:lpstr>The Solution</vt:lpstr>
      <vt:lpstr>The Magic #1</vt:lpstr>
      <vt:lpstr>Magic #2 Storage Cell Server</vt:lpstr>
      <vt:lpstr>Magic #3 Storage Indexes</vt:lpstr>
      <vt:lpstr>Checking Storage Index Use</vt:lpstr>
      <vt:lpstr>Why Not?</vt:lpstr>
      <vt:lpstr>Magic #4 Flash Cache</vt:lpstr>
      <vt:lpstr>Smart Flash Log</vt:lpstr>
      <vt:lpstr>Magic #5 Process Offloading</vt:lpstr>
      <vt:lpstr>Checking for Savings</vt:lpstr>
      <vt:lpstr>Components</vt:lpstr>
      <vt:lpstr>Put Together: One Full Rack</vt:lpstr>
      <vt:lpstr>Disk Layout</vt:lpstr>
      <vt:lpstr>Command Components</vt:lpstr>
      <vt:lpstr>Administration Skills</vt:lpstr>
      <vt:lpstr>One Cluster?</vt:lpstr>
      <vt:lpstr>Many Clusters?</vt:lpstr>
      <vt:lpstr>Disk Failures</vt:lpstr>
      <vt:lpstr>Playing Nice</vt:lpstr>
      <vt:lpstr>Other Questions</vt:lpstr>
      <vt:lpstr>Summary</vt:lpstr>
      <vt:lpstr>Resources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Starwood Hotels and Resorts Worldwide,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Exadata Demystified</dc:title>
  <dc:creator>Arup Nanda</dc:creator>
  <cp:lastModifiedBy>Arup Nanda</cp:lastModifiedBy>
  <cp:revision>25</cp:revision>
  <cp:lastPrinted>2012-12-06T16:20:12Z</cp:lastPrinted>
  <dcterms:created xsi:type="dcterms:W3CDTF">2011-11-02T03:24:39Z</dcterms:created>
  <dcterms:modified xsi:type="dcterms:W3CDTF">2013-08-10T23:18:09Z</dcterms:modified>
</cp:coreProperties>
</file>