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13" r:id="rId2"/>
    <p:sldId id="287" r:id="rId3"/>
    <p:sldId id="288" r:id="rId4"/>
    <p:sldId id="289" r:id="rId5"/>
    <p:sldId id="315" r:id="rId6"/>
    <p:sldId id="316" r:id="rId7"/>
    <p:sldId id="292" r:id="rId8"/>
    <p:sldId id="293" r:id="rId9"/>
    <p:sldId id="295" r:id="rId10"/>
    <p:sldId id="29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4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7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41D47-4B75-4F91-BF59-9B506BA21247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EC09B-719E-4882-931F-7A258FDDB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61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79C3C05-AAD9-4C4C-95C0-1E15474ED589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7C39CE-9EC2-465B-B23C-19180A0F41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6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411D-41D0-4B18-83C9-24EB9A674154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B3BF-E4B4-45E7-B57E-4399021ABD9B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3574-D06C-4647-B42E-3047D6B36233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 userDrawn="1"/>
        </p:nvSpPr>
        <p:spPr>
          <a:xfrm>
            <a:off x="0" y="59055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 userDrawn="1"/>
        </p:nvSpPr>
        <p:spPr>
          <a:xfrm>
            <a:off x="0" y="-12954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Autofit/>
          </a:bodyPr>
          <a:lstStyle>
            <a:lvl1pPr algn="l">
              <a:defRPr sz="5400">
                <a:solidFill>
                  <a:srgbClr val="0070C0"/>
                </a:solidFill>
                <a:latin typeface="RotisSansSerif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>
            <a:lvl1pPr>
              <a:defRPr>
                <a:latin typeface="Helvetica" pitchFamily="50" charset="0"/>
                <a:cs typeface="Txt" pitchFamily="2" charset="0"/>
              </a:defRPr>
            </a:lvl1pPr>
            <a:lvl2pPr>
              <a:defRPr>
                <a:latin typeface="Helvetica" pitchFamily="50" charset="0"/>
                <a:cs typeface="Txt" pitchFamily="2" charset="0"/>
              </a:defRPr>
            </a:lvl2pPr>
            <a:lvl3pPr>
              <a:defRPr>
                <a:latin typeface="Helvetica" pitchFamily="50" charset="0"/>
                <a:cs typeface="Txt" pitchFamily="2" charset="0"/>
              </a:defRPr>
            </a:lvl3pPr>
            <a:lvl4pPr>
              <a:defRPr>
                <a:latin typeface="Helvetica" pitchFamily="50" charset="0"/>
                <a:cs typeface="Txt" pitchFamily="2" charset="0"/>
              </a:defRPr>
            </a:lvl4pPr>
            <a:lvl5pPr>
              <a:defRPr>
                <a:latin typeface="Helvetica" pitchFamily="50" charset="0"/>
                <a:cs typeface="Txt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8D26-96F7-48C0-9DD0-B33A8E130286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Beginning Performance Tuning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400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Arup Nanda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AF4-7414-410D-BB3C-CDEFC8EADC2D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75EA-3F2D-4F0A-B337-59A0DBED312B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FD24-3F7B-42B5-9C1A-82971EE55A5B}" type="datetime1">
              <a:rPr lang="en-US" smtClean="0"/>
              <a:t>8/10/2013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9E6F-3A6D-4BBF-A14B-DA8C180FAAA2}" type="datetime1">
              <a:rPr lang="en-US" smtClean="0"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696A5-2718-48A6-9D62-9DF2D1E66B7D}" type="datetime1">
              <a:rPr lang="en-US" smtClean="0"/>
              <a:t>8/10/2013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95D1-9815-4865-B952-AE842E551065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CC62-DDF9-41D1-9839-ED3248D1A89E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2658-3825-47C6-9A32-CFBA215B8816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Beginning Performance Tuning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9865559">
            <a:off x="-572307" y="2146979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 rot="4138481">
            <a:off x="66683" y="822449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atin typeface="HelveticaNeue MediumCond" pitchFamily="34" charset="0"/>
              </a:rPr>
              <a:t>Beginning Performance Tuning</a:t>
            </a:r>
            <a:endParaRPr lang="en-US" sz="6000" dirty="0">
              <a:latin typeface="HelveticaNeue Medium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Arup Nanda</a:t>
            </a:r>
          </a:p>
          <a:p>
            <a:r>
              <a:rPr lang="en-US" b="1" i="1" dirty="0" smtClean="0"/>
              <a:t>Longtime Oracle DBA</a:t>
            </a:r>
          </a:p>
          <a:p>
            <a:r>
              <a:rPr lang="en-US" b="1" i="1" dirty="0" smtClean="0"/>
              <a:t>(and a beginner, always)</a:t>
            </a:r>
          </a:p>
        </p:txBody>
      </p:sp>
    </p:spTree>
    <p:extLst>
      <p:ext uri="{BB962C8B-B14F-4D97-AF65-F5344CB8AC3E}">
        <p14:creationId xmlns:p14="http://schemas.microsoft.com/office/powerpoint/2010/main" val="289805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, state, event, state, 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latin typeface="TheSansMonoConNormal" pitchFamily="34" charset="0"/>
              </a:rPr>
              <a:t> </a:t>
            </a:r>
            <a:r>
              <a:rPr lang="en-US" sz="2400" dirty="0" smtClean="0">
                <a:latin typeface="TheSansMonoConNormal" pitchFamily="34" charset="0"/>
              </a:rPr>
              <a:t>      </a:t>
            </a:r>
            <a:r>
              <a:rPr lang="en-US" sz="2400" dirty="0" err="1" smtClean="0">
                <a:latin typeface="TheSansMonoConNormal" pitchFamily="34" charset="0"/>
              </a:rPr>
              <a:t>wait_time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seconds_in_wait</a:t>
            </a:r>
            <a:r>
              <a:rPr lang="en-US" sz="2400" dirty="0" smtClean="0">
                <a:latin typeface="TheSansMonoConNormal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where event </a:t>
            </a:r>
            <a:r>
              <a:rPr lang="en-US" sz="2400" dirty="0">
                <a:latin typeface="TheSansMonoConNormal" pitchFamily="34" charset="0"/>
              </a:rPr>
              <a:t>not in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latin typeface="TheSansMonoConNormal" pitchFamily="34" charset="0"/>
              </a:rPr>
              <a:t>(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  'SQL*Net </a:t>
            </a:r>
            <a:r>
              <a:rPr lang="en-US" sz="2400" dirty="0">
                <a:latin typeface="TheSansMonoConNormal" pitchFamily="34" charset="0"/>
              </a:rPr>
              <a:t>message from client',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  'SQL*Net </a:t>
            </a:r>
            <a:r>
              <a:rPr lang="en-US" sz="2400" dirty="0">
                <a:latin typeface="TheSansMonoConNormal" pitchFamily="34" charset="0"/>
              </a:rPr>
              <a:t>message to client',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  '</a:t>
            </a:r>
            <a:r>
              <a:rPr lang="en-US" sz="2400" dirty="0" err="1" smtClean="0">
                <a:latin typeface="TheSansMonoConNormal" pitchFamily="34" charset="0"/>
              </a:rPr>
              <a:t>rdbms</a:t>
            </a:r>
            <a:r>
              <a:rPr lang="en-US" sz="2400" dirty="0" smtClean="0">
                <a:latin typeface="TheSansMonoConNormal" pitchFamily="34" charset="0"/>
              </a:rPr>
              <a:t> </a:t>
            </a:r>
            <a:r>
              <a:rPr lang="en-US" sz="2400" dirty="0" err="1">
                <a:latin typeface="TheSansMonoConNormal" pitchFamily="34" charset="0"/>
              </a:rPr>
              <a:t>ipc</a:t>
            </a:r>
            <a:r>
              <a:rPr lang="en-US" sz="2400" dirty="0">
                <a:latin typeface="TheSansMonoConNormal" pitchFamily="34" charset="0"/>
              </a:rPr>
              <a:t> message'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heSansMonoConNormal" pitchFamily="34" charset="0"/>
              </a:rPr>
              <a:t>where state = 'WAITING'</a:t>
            </a:r>
            <a:endParaRPr lang="en-US" sz="2400" dirty="0">
              <a:latin typeface="TheSansMonoConNorm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959A1A1-4C8C-4172-BC80-EDAB0C90E7D5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6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Waits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TheSansMonoConNormal" pitchFamily="34" charset="0"/>
              </a:rPr>
              <a:t>db file sequential read</a:t>
            </a:r>
          </a:p>
          <a:p>
            <a:pPr lvl="1"/>
            <a:r>
              <a:rPr lang="en-US" dirty="0" smtClean="0"/>
              <a:t>Session waiting for an I/O to be complete</a:t>
            </a:r>
          </a:p>
          <a:p>
            <a:r>
              <a:rPr lang="en-US" sz="2800" dirty="0" err="1" smtClean="0">
                <a:latin typeface="TheSansMonoConNormal" pitchFamily="34" charset="0"/>
              </a:rPr>
              <a:t>enq</a:t>
            </a:r>
            <a:r>
              <a:rPr lang="en-US" sz="2800" dirty="0" smtClean="0">
                <a:latin typeface="TheSansMonoConNormal" pitchFamily="34" charset="0"/>
              </a:rPr>
              <a:t>: TX - row lock contention</a:t>
            </a:r>
          </a:p>
          <a:p>
            <a:pPr lvl="1"/>
            <a:r>
              <a:rPr lang="en-US" dirty="0" smtClean="0"/>
              <a:t>Session wants a lock held by a different session</a:t>
            </a:r>
          </a:p>
          <a:p>
            <a:r>
              <a:rPr lang="en-US" sz="2800" dirty="0" smtClean="0">
                <a:latin typeface="TheSansMonoConNormal" pitchFamily="34" charset="0"/>
              </a:rPr>
              <a:t>log file sync</a:t>
            </a:r>
          </a:p>
          <a:p>
            <a:pPr lvl="1"/>
            <a:r>
              <a:rPr lang="en-US" dirty="0" smtClean="0"/>
              <a:t>Session waiting for log buffer to be flushed to redo log file</a:t>
            </a:r>
          </a:p>
          <a:p>
            <a:r>
              <a:rPr lang="en-US" sz="2800" dirty="0" smtClean="0">
                <a:latin typeface="TheSansMonoConNormal" pitchFamily="34" charset="0"/>
              </a:rPr>
              <a:t>latch free</a:t>
            </a:r>
          </a:p>
          <a:p>
            <a:pPr lvl="1"/>
            <a:r>
              <a:rPr lang="en-US" dirty="0" smtClean="0"/>
              <a:t>Session is waiting for some latch</a:t>
            </a:r>
          </a:p>
          <a:p>
            <a:r>
              <a:rPr lang="en-US" sz="2800" dirty="0" smtClean="0">
                <a:latin typeface="TheSansMonoConNormal" pitchFamily="34" charset="0"/>
              </a:rPr>
              <a:t>SQL*Net message from client</a:t>
            </a:r>
          </a:p>
          <a:p>
            <a:pPr lvl="1"/>
            <a:r>
              <a:rPr lang="en-US" dirty="0" smtClean="0"/>
              <a:t>Session waiting for work to be give</a:t>
            </a:r>
            <a:r>
              <a:rPr lang="en-US" dirty="0" smtClean="0">
                <a:latin typeface="TheSansMonoConNormal" pitchFamily="34" charset="0"/>
              </a:rPr>
              <a:t>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501900"/>
            <a:ext cx="2485901" cy="1993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Locking Waits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which session is locking this record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blocking_session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blocking_instance</a:t>
            </a:r>
            <a:r>
              <a:rPr lang="en-US" sz="2400" dirty="0" smtClean="0">
                <a:latin typeface="TheSansMonoConNormal" pitchFamily="34" charset="0"/>
              </a:rPr>
              <a:t>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seconds_in_wait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 = &lt;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&gt;</a:t>
            </a:r>
          </a:p>
          <a:p>
            <a:r>
              <a:rPr lang="en-US" dirty="0" smtClean="0"/>
              <a:t>Find out who is holding the lock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V$SESSION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SID – the SID</a:t>
            </a:r>
          </a:p>
          <a:p>
            <a:r>
              <a:rPr lang="en-US" dirty="0" smtClean="0"/>
              <a:t>SERIAL# - Serial# of the session</a:t>
            </a:r>
          </a:p>
          <a:p>
            <a:r>
              <a:rPr lang="en-US" dirty="0" smtClean="0"/>
              <a:t>MACHINE – the client that created the session</a:t>
            </a:r>
          </a:p>
          <a:p>
            <a:r>
              <a:rPr lang="en-US" dirty="0" smtClean="0"/>
              <a:t>TERMINAL – terminal of the client</a:t>
            </a:r>
          </a:p>
          <a:p>
            <a:r>
              <a:rPr lang="en-US" dirty="0" smtClean="0"/>
              <a:t>PROGRAM – the client program, e.g. TOAD.EXE</a:t>
            </a:r>
          </a:p>
          <a:p>
            <a:r>
              <a:rPr lang="en-US" dirty="0" smtClean="0"/>
              <a:t>STATUS – Active/Inactive</a:t>
            </a:r>
          </a:p>
          <a:p>
            <a:r>
              <a:rPr lang="en-US" dirty="0" smtClean="0"/>
              <a:t>SQL_ID – the SQL_ID</a:t>
            </a:r>
          </a:p>
          <a:p>
            <a:r>
              <a:rPr lang="en-US" dirty="0" smtClean="0"/>
              <a:t>PREV_SQL_ID – the previous SQL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get the SQL from V$SQL 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sql_text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sql_fulltext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v$sql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sql_id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i="1" dirty="0" smtClean="0">
                <a:latin typeface="TheSansMonoConNormal" pitchFamily="34" charset="0"/>
              </a:rPr>
              <a:t>&lt;</a:t>
            </a:r>
            <a:r>
              <a:rPr lang="en-US" sz="2400" i="1" dirty="0" err="1" smtClean="0">
                <a:latin typeface="TheSansMonoConNormal" pitchFamily="34" charset="0"/>
              </a:rPr>
              <a:t>sqlid</a:t>
            </a:r>
            <a:r>
              <a:rPr lang="en-US" sz="2400" i="1" dirty="0" smtClean="0">
                <a:latin typeface="TheSansMonoConNormal" pitchFamily="34" charset="0"/>
              </a:rPr>
              <a:t>&gt;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and </a:t>
            </a:r>
            <a:r>
              <a:rPr lang="en-US" sz="2400" dirty="0" err="1" smtClean="0">
                <a:latin typeface="TheSansMonoConNormal" pitchFamily="34" charset="0"/>
              </a:rPr>
              <a:t>child_number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i="1" dirty="0" smtClean="0">
                <a:latin typeface="TheSansMonoConNormal" pitchFamily="34" charset="0"/>
              </a:rPr>
              <a:t>&lt;child#&gt;</a:t>
            </a:r>
          </a:p>
          <a:p>
            <a:r>
              <a:rPr lang="en-US" dirty="0" smtClean="0"/>
              <a:t>Full Text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SQL_TEXT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v$sqltext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sql_id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i="1" dirty="0" smtClean="0">
                <a:latin typeface="TheSansMonoConNormal" pitchFamily="34" charset="0"/>
              </a:rPr>
              <a:t>&lt;</a:t>
            </a:r>
            <a:r>
              <a:rPr lang="en-US" sz="2400" i="1" dirty="0" err="1" smtClean="0">
                <a:latin typeface="TheSansMonoConNormal" pitchFamily="34" charset="0"/>
              </a:rPr>
              <a:t>sqlid</a:t>
            </a:r>
            <a:r>
              <a:rPr lang="en-US" sz="2400" i="1" dirty="0" smtClean="0">
                <a:latin typeface="TheSansMonoConNormal" pitchFamily="34" charset="0"/>
              </a:rPr>
              <a:t>&gt;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order by piece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OS </a:t>
            </a:r>
            <a:r>
              <a:rPr lang="en-US" dirty="0" smtClean="0">
                <a:latin typeface="TheSansMonoConNormal" pitchFamily="34" charset="0"/>
              </a:rPr>
              <a:t>top</a:t>
            </a:r>
            <a:r>
              <a:rPr lang="en-US" dirty="0" smtClean="0"/>
              <a:t> or similar commands find out the process ID </a:t>
            </a:r>
          </a:p>
          <a:p>
            <a:r>
              <a:rPr lang="en-US" dirty="0" smtClean="0"/>
              <a:t>Find out the session for that process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s.username</a:t>
            </a:r>
            <a:r>
              <a:rPr lang="en-US" sz="2400" dirty="0" smtClean="0">
                <a:latin typeface="TheSansMonoConNormal" pitchFamily="34" charset="0"/>
              </a:rPr>
              <a:t>, status, machine, state, </a:t>
            </a:r>
            <a:r>
              <a:rPr lang="en-US" sz="2400" dirty="0" err="1" smtClean="0">
                <a:latin typeface="TheSansMonoConNormal" pitchFamily="34" charset="0"/>
              </a:rPr>
              <a:t>seconds_in_wait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sql_id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v$process</a:t>
            </a:r>
            <a:r>
              <a:rPr lang="en-US" sz="2400" dirty="0" smtClean="0">
                <a:latin typeface="TheSansMonoConNormal" pitchFamily="34" charset="0"/>
              </a:rPr>
              <a:t> p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p.spid</a:t>
            </a:r>
            <a:r>
              <a:rPr lang="en-US" sz="2400" dirty="0" smtClean="0">
                <a:latin typeface="TheSansMonoConNormal" pitchFamily="34" charset="0"/>
              </a:rPr>
              <a:t> = &amp;</a:t>
            </a:r>
            <a:r>
              <a:rPr lang="en-US" sz="2400" dirty="0" err="1" smtClean="0">
                <a:latin typeface="TheSansMonoConNormal" pitchFamily="34" charset="0"/>
              </a:rPr>
              <a:t>spid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and </a:t>
            </a:r>
            <a:r>
              <a:rPr lang="en-US" sz="2400" dirty="0" err="1" smtClean="0">
                <a:latin typeface="TheSansMonoConNormal" pitchFamily="34" charset="0"/>
              </a:rPr>
              <a:t>s.paddr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dirty="0" err="1" smtClean="0">
                <a:latin typeface="TheSansMonoConNormal" pitchFamily="34" charset="0"/>
              </a:rPr>
              <a:t>p.addr</a:t>
            </a:r>
            <a:r>
              <a:rPr lang="en-US" sz="2400" dirty="0" smtClean="0">
                <a:latin typeface="TheSansMonoConNormal" pitchFamily="34" charset="0"/>
              </a:rPr>
              <a:t>;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2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Stats of a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CPU the session has consumed </a:t>
            </a:r>
          </a:p>
          <a:p>
            <a:r>
              <a:rPr lang="en-US" dirty="0" smtClean="0"/>
              <a:t>How much of the came from the session</a:t>
            </a:r>
          </a:p>
          <a:p>
            <a:r>
              <a:rPr lang="en-US" dirty="0" smtClean="0"/>
              <a:t>View: V$SESSTAT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V$SESSTAT shows the information except the name, which is shown in V$STATNAME</a:t>
            </a:r>
          </a:p>
          <a:p>
            <a:r>
              <a:rPr lang="en-US" dirty="0" smtClean="0"/>
              <a:t>V$MYSTAT shows the stats for the current session only</a:t>
            </a:r>
          </a:p>
          <a:p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EC5E9160-DEF6-403D-A3D7-C113ACE3FCC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066800" y="3657600"/>
            <a:ext cx="4267200" cy="2133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18:31:01 SQL&gt; </a:t>
            </a:r>
            <a:r>
              <a:rPr lang="en-US" sz="1600" b="0" dirty="0" err="1" smtClean="0">
                <a:latin typeface="TheSansMonoConNormal" pitchFamily="50" charset="0"/>
              </a:rPr>
              <a:t>desc</a:t>
            </a:r>
            <a:r>
              <a:rPr lang="en-US" sz="1600" b="0" dirty="0" smtClean="0">
                <a:latin typeface="TheSansMonoConNormal" pitchFamily="50" charset="0"/>
              </a:rPr>
              <a:t> </a:t>
            </a:r>
            <a:r>
              <a:rPr lang="en-US" sz="1600" b="0" dirty="0" err="1" smtClean="0">
                <a:latin typeface="TheSansMonoConNormal" pitchFamily="50" charset="0"/>
              </a:rPr>
              <a:t>v$sesstat</a:t>
            </a:r>
            <a:endParaRPr lang="en-US" sz="1600" b="0" dirty="0" smtClean="0">
              <a:latin typeface="TheSansMonoConNormal" pitchFamily="50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Name              Null?    Type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----------------- -------- ----------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SID       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STATISTIC#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VALUE                      NUMBER</a:t>
            </a:r>
          </a:p>
          <a:p>
            <a:pPr>
              <a:spcBef>
                <a:spcPts val="0"/>
              </a:spcBef>
            </a:pPr>
            <a:endParaRPr lang="en-US" sz="1600" b="0" dirty="0" smtClean="0">
              <a:latin typeface="TheSansMonoConNormal" pitchFamily="50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heSansMonoConNormal" pitchFamily="50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495800" y="4343400"/>
            <a:ext cx="4495800" cy="2133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SQL&gt; </a:t>
            </a:r>
            <a:r>
              <a:rPr lang="en-US" sz="1600" b="0" dirty="0" err="1" smtClean="0">
                <a:latin typeface="TheSansMonoConNormal" pitchFamily="50" charset="0"/>
              </a:rPr>
              <a:t>desc</a:t>
            </a:r>
            <a:r>
              <a:rPr lang="en-US" sz="1600" b="0" dirty="0" smtClean="0">
                <a:latin typeface="TheSansMonoConNormal" pitchFamily="50" charset="0"/>
              </a:rPr>
              <a:t> </a:t>
            </a:r>
            <a:r>
              <a:rPr lang="en-US" sz="1600" b="0" dirty="0" err="1" smtClean="0">
                <a:latin typeface="TheSansMonoConNormal" pitchFamily="50" charset="0"/>
              </a:rPr>
              <a:t>v$statname</a:t>
            </a:r>
            <a:endParaRPr lang="en-US" sz="1600" b="0" dirty="0" smtClean="0">
              <a:latin typeface="TheSansMonoConNormal" pitchFamily="50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Name              Null?    Type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----------------- -------- ----------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STATISTIC#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NAME                       VARCHAR2(64)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CLASS     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Normal" pitchFamily="50" charset="0"/>
              </a:rPr>
              <a:t> STAT_ID                    NUMBER</a:t>
            </a:r>
          </a:p>
          <a:p>
            <a:pPr>
              <a:spcBef>
                <a:spcPts val="0"/>
              </a:spcBef>
            </a:pPr>
            <a:endParaRPr lang="en-US" sz="1600" b="0" dirty="0" smtClean="0">
              <a:latin typeface="TheSansMonoConNormal" pitchFamily="50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heSansMonoConNormal" pitchFamily="50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438400" y="4876800"/>
            <a:ext cx="2286000" cy="381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281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Session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out how much CPU was consumed already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select name, value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v$sesstat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v$statname</a:t>
            </a:r>
            <a:r>
              <a:rPr lang="en-US" sz="2400" dirty="0" smtClean="0">
                <a:latin typeface="TheSansMonoConNormal" pitchFamily="34" charset="0"/>
              </a:rPr>
              <a:t> n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s.statistic</a:t>
            </a:r>
            <a:r>
              <a:rPr lang="en-US" sz="2400" dirty="0" smtClean="0">
                <a:latin typeface="TheSansMonoConNormal" pitchFamily="34" charset="0"/>
              </a:rPr>
              <a:t># = </a:t>
            </a:r>
            <a:r>
              <a:rPr lang="en-US" sz="2400" dirty="0" err="1" smtClean="0">
                <a:latin typeface="TheSansMonoConNormal" pitchFamily="34" charset="0"/>
              </a:rPr>
              <a:t>n.statistic</a:t>
            </a:r>
            <a:r>
              <a:rPr lang="en-US" sz="2400" dirty="0" smtClean="0">
                <a:latin typeface="TheSansMonoConNormal" pitchFamily="34" charset="0"/>
              </a:rPr>
              <a:t>#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and upper(name) like '%CPU%'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and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 = &lt;SID&gt;;</a:t>
            </a:r>
          </a:p>
          <a:p>
            <a:r>
              <a:rPr lang="en-US" dirty="0" smtClean="0"/>
              <a:t>Some stats: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session logical reads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CPU used by this session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parse time </a:t>
            </a:r>
            <a:r>
              <a:rPr lang="en-US" sz="2400" dirty="0" err="1" smtClean="0">
                <a:latin typeface="TheSansMonoConNormal" pitchFamily="34" charset="0"/>
              </a:rPr>
              <a:t>cpu</a:t>
            </a:r>
            <a:endParaRPr lang="en-US" sz="2400" dirty="0" smtClean="0">
              <a:latin typeface="TheSansMonoConNormal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1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4864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Similar to events, there is also another view for system level stats - V$SYSSTAT</a:t>
            </a:r>
          </a:p>
          <a:p>
            <a:pPr marL="0">
              <a:spcBef>
                <a:spcPts val="0"/>
              </a:spcBef>
              <a:buNone/>
            </a:pPr>
            <a:endParaRPr lang="en-US" sz="1800" dirty="0" smtClean="0">
              <a:latin typeface="TheSansMonoConBold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SQL&gt; </a:t>
            </a:r>
            <a:r>
              <a:rPr lang="en-US" sz="1900" dirty="0" err="1" smtClean="0">
                <a:latin typeface="TheSansMonoConNormal" pitchFamily="50" charset="0"/>
              </a:rPr>
              <a:t>desc</a:t>
            </a:r>
            <a:r>
              <a:rPr lang="en-US" sz="1900" dirty="0" smtClean="0">
                <a:latin typeface="TheSansMonoConNormal" pitchFamily="50" charset="0"/>
              </a:rPr>
              <a:t> </a:t>
            </a:r>
            <a:r>
              <a:rPr lang="en-US" sz="1900" dirty="0" err="1" smtClean="0">
                <a:latin typeface="TheSansMonoConNormal" pitchFamily="50" charset="0"/>
              </a:rPr>
              <a:t>v$sysstat</a:t>
            </a:r>
            <a:endParaRPr lang="en-US" sz="1900" dirty="0" smtClean="0">
              <a:latin typeface="TheSansMonoConNormal" pitchFamily="50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Name              Null?    Type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----------------- -------- ------------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STATISTIC#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NAME                       VARCHAR2(64)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CLASS     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VALUE     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900" dirty="0" smtClean="0">
                <a:latin typeface="TheSansMonoConNormal" pitchFamily="50" charset="0"/>
              </a:rPr>
              <a:t> STAT_ID                    NUMBER</a:t>
            </a:r>
          </a:p>
          <a:p>
            <a:r>
              <a:rPr lang="en-US" dirty="0" smtClean="0"/>
              <a:t>Note there is a NAME column</a:t>
            </a:r>
          </a:p>
          <a:p>
            <a:r>
              <a:rPr lang="en-US" dirty="0" smtClean="0"/>
              <a:t>This is a cumulative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C5E9160-DEF6-403D-A3D7-C113ACE3FCC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181600" y="2514600"/>
            <a:ext cx="3581400" cy="3733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410200" y="6019800"/>
            <a:ext cx="29718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rot="5400000" flipH="1" flipV="1">
            <a:off x="3734594" y="4343400"/>
            <a:ext cx="33528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Curved Connector 13"/>
          <p:cNvCxnSpPr/>
          <p:nvPr/>
        </p:nvCxnSpPr>
        <p:spPr bwMode="auto">
          <a:xfrm rot="5400000" flipH="1" flipV="1">
            <a:off x="5295900" y="2933700"/>
            <a:ext cx="3200400" cy="297180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934200" y="5638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Time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074467" y="3693467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  <a:latin typeface="+mn-lt"/>
              </a:rPr>
              <a:t>Statstic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Value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Right Triangle 18"/>
          <p:cNvSpPr/>
          <p:nvPr/>
        </p:nvSpPr>
        <p:spPr bwMode="auto">
          <a:xfrm rot="16200000">
            <a:off x="5618367" y="4430812"/>
            <a:ext cx="946044" cy="1076021"/>
          </a:xfrm>
          <a:prstGeom prst="rt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0" name="Right Triangle 19"/>
          <p:cNvSpPr/>
          <p:nvPr/>
        </p:nvSpPr>
        <p:spPr bwMode="auto">
          <a:xfrm rot="16200000">
            <a:off x="7142367" y="3821212"/>
            <a:ext cx="488844" cy="1076021"/>
          </a:xfrm>
          <a:prstGeom prst="rt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05600" y="4648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Rate of Change is different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44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this is about?</a:t>
            </a:r>
          </a:p>
          <a:p>
            <a:pPr lvl="1"/>
            <a:r>
              <a:rPr lang="en-US" dirty="0" smtClean="0"/>
              <a:t>You noticed some degradation of performance</a:t>
            </a:r>
          </a:p>
          <a:p>
            <a:pPr lvl="1"/>
            <a:r>
              <a:rPr lang="en-US" dirty="0" smtClean="0"/>
              <a:t>What should you do next?</a:t>
            </a:r>
          </a:p>
          <a:p>
            <a:pPr lvl="1"/>
            <a:r>
              <a:rPr lang="en-US" dirty="0" smtClean="0"/>
              <a:t>Where to start</a:t>
            </a:r>
          </a:p>
          <a:p>
            <a:pPr lvl="1"/>
            <a:r>
              <a:rPr lang="en-US" dirty="0" smtClean="0"/>
              <a:t>What tool to use</a:t>
            </a:r>
          </a:p>
          <a:p>
            <a:pPr lvl="1"/>
            <a:r>
              <a:rPr lang="en-US" dirty="0" smtClean="0"/>
              <a:t>How to understand the root issue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Nothing to buy</a:t>
            </a:r>
          </a:p>
          <a:p>
            <a:pPr lvl="1"/>
            <a:r>
              <a:rPr lang="en-US" dirty="0" smtClean="0"/>
              <a:t>SQL*Plus and internal Oracle supplied utilities</a:t>
            </a:r>
          </a:p>
          <a:p>
            <a:pPr lvl="2"/>
            <a:r>
              <a:rPr lang="en-US" dirty="0" smtClean="0"/>
              <a:t>May be extra-cost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059363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waits the session </a:t>
            </a:r>
            <a:r>
              <a:rPr lang="en-US" sz="2400" i="1" dirty="0" smtClean="0"/>
              <a:t>has encountered </a:t>
            </a:r>
            <a:r>
              <a:rPr lang="en-US" sz="2400" dirty="0" smtClean="0"/>
              <a:t>so far?</a:t>
            </a:r>
          </a:p>
          <a:p>
            <a:r>
              <a:rPr lang="en-US" sz="2400" dirty="0" smtClean="0"/>
              <a:t>View V$SESSION_EVENT</a:t>
            </a: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SQL&gt; </a:t>
            </a:r>
            <a:r>
              <a:rPr lang="en-US" sz="1600" dirty="0" err="1" smtClean="0">
                <a:latin typeface="TheSansMonoConNormal" pitchFamily="50" charset="0"/>
              </a:rPr>
              <a:t>desc</a:t>
            </a:r>
            <a:r>
              <a:rPr lang="en-US" sz="1600" dirty="0" smtClean="0">
                <a:latin typeface="TheSansMonoConNormal" pitchFamily="50" charset="0"/>
              </a:rPr>
              <a:t> </a:t>
            </a:r>
            <a:r>
              <a:rPr lang="en-US" sz="1600" dirty="0" err="1" smtClean="0">
                <a:latin typeface="TheSansMonoConNormal" pitchFamily="50" charset="0"/>
              </a:rPr>
              <a:t>v$session_event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Name              Null?    Type</a:t>
            </a: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----------------- -------- ------------</a:t>
            </a: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SID         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Session ID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EVENT                   VARCHAR2(64)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wait event, e.g. “library cache lock”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TOTAL_WAITS 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total number of times this session has waited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TOTAL_TIMEOUTS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total no. of times timeouts occurred for this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TIME_WAITED 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total time (in 100</a:t>
            </a:r>
            <a:r>
              <a:rPr lang="en-US" sz="1600" baseline="30000" dirty="0" smtClean="0">
                <a:latin typeface="TheSansMonoConNormal" pitchFamily="50" charset="0"/>
                <a:sym typeface="Wingdings" pitchFamily="2" charset="2"/>
              </a:rPr>
              <a:t>th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 of sec) waited 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AVERAGE_WAIT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average wait per wait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MAX_WAIT    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maximum for that event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TIME_WAITED_MICRO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same as </a:t>
            </a:r>
            <a:r>
              <a:rPr lang="en-US" sz="1600" dirty="0" err="1" smtClean="0">
                <a:latin typeface="TheSansMonoConNormal" pitchFamily="50" charset="0"/>
                <a:sym typeface="Wingdings" pitchFamily="2" charset="2"/>
              </a:rPr>
              <a:t>time_waited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; but in micro seconds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EVENT_ID     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event ID of the event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WAIT_CLASS_ID           NUMBER       </a:t>
            </a:r>
            <a:r>
              <a:rPr lang="en-US" sz="1600" dirty="0" smtClean="0">
                <a:latin typeface="TheSansMonoConNormal" pitchFamily="50" charset="0"/>
                <a:sym typeface="Wingdings" pitchFamily="2" charset="2"/>
              </a:rPr>
              <a:t> the class of the waits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WAIT_CLASS#             NUMBER</a:t>
            </a: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 WAIT_CLASS              VARCHAR2(64)</a:t>
            </a:r>
            <a:endParaRPr lang="en-US" sz="1600" dirty="0">
              <a:latin typeface="TheSansMonoConNormal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C5E9160-DEF6-403D-A3D7-C113ACE3FCC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1600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V$EVENT_NAME has the event details joined on EVENT# column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3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59363"/>
          </a:xfrm>
        </p:spPr>
        <p:txBody>
          <a:bodyPr>
            <a:noAutofit/>
          </a:bodyPr>
          <a:lstStyle/>
          <a:p>
            <a:r>
              <a:rPr lang="en-US" sz="1800" dirty="0" smtClean="0"/>
              <a:t>Query </a:t>
            </a:r>
          </a:p>
          <a:p>
            <a:pPr lvl="1">
              <a:buNone/>
            </a:pPr>
            <a:r>
              <a:rPr lang="en-US" sz="1600" dirty="0" smtClean="0">
                <a:latin typeface="TheSansMonoConNormal" pitchFamily="18" charset="0"/>
              </a:rPr>
              <a:t>select event, </a:t>
            </a:r>
            <a:r>
              <a:rPr lang="en-US" sz="1600" dirty="0" err="1" smtClean="0">
                <a:latin typeface="TheSansMonoConNormal" pitchFamily="18" charset="0"/>
              </a:rPr>
              <a:t>total_waits</a:t>
            </a:r>
            <a:r>
              <a:rPr lang="en-US" sz="1600" dirty="0" smtClean="0">
                <a:latin typeface="TheSansMonoConNormal" pitchFamily="18" charset="0"/>
              </a:rPr>
              <a:t>, </a:t>
            </a:r>
            <a:r>
              <a:rPr lang="en-US" sz="1600" dirty="0" err="1" smtClean="0">
                <a:latin typeface="TheSansMonoConNormal" pitchFamily="18" charset="0"/>
              </a:rPr>
              <a:t>total_timeouts</a:t>
            </a:r>
            <a:r>
              <a:rPr lang="en-US" sz="1600" dirty="0" smtClean="0">
                <a:latin typeface="TheSansMonoConNormal" pitchFamily="18" charset="0"/>
              </a:rPr>
              <a:t>,   </a:t>
            </a:r>
          </a:p>
          <a:p>
            <a:pPr lvl="1">
              <a:buNone/>
            </a:pPr>
            <a:r>
              <a:rPr lang="en-US" sz="1600" dirty="0" smtClean="0">
                <a:latin typeface="TheSansMonoConNormal" pitchFamily="18" charset="0"/>
              </a:rPr>
              <a:t> 10*</a:t>
            </a:r>
            <a:r>
              <a:rPr lang="en-US" sz="1600" dirty="0" err="1" smtClean="0">
                <a:latin typeface="TheSansMonoConNormal" pitchFamily="18" charset="0"/>
              </a:rPr>
              <a:t>time_waited</a:t>
            </a:r>
            <a:r>
              <a:rPr lang="en-US" sz="1600" dirty="0" smtClean="0">
                <a:latin typeface="TheSansMonoConNormal" pitchFamily="18" charset="0"/>
              </a:rPr>
              <a:t>, 10*</a:t>
            </a:r>
            <a:r>
              <a:rPr lang="en-US" sz="1600" dirty="0" err="1" smtClean="0">
                <a:latin typeface="TheSansMonoConNormal" pitchFamily="18" charset="0"/>
              </a:rPr>
              <a:t>average_wait</a:t>
            </a:r>
            <a:r>
              <a:rPr lang="en-US" sz="1600" dirty="0" smtClean="0">
                <a:latin typeface="TheSansMonoConNormal" pitchFamily="18" charset="0"/>
              </a:rPr>
              <a:t>, 10*</a:t>
            </a:r>
            <a:r>
              <a:rPr lang="en-US" sz="1600" dirty="0" err="1" smtClean="0">
                <a:latin typeface="TheSansMonoConNormal" pitchFamily="18" charset="0"/>
              </a:rPr>
              <a:t>max_wait</a:t>
            </a:r>
            <a:endParaRPr lang="en-US" sz="1600" dirty="0" smtClean="0">
              <a:latin typeface="TheSansMonoConNormal" pitchFamily="18" charset="0"/>
            </a:endParaRPr>
          </a:p>
          <a:p>
            <a:pPr lvl="1">
              <a:buNone/>
            </a:pPr>
            <a:r>
              <a:rPr lang="en-US" sz="1600" dirty="0" smtClean="0">
                <a:latin typeface="TheSansMonoConNormal" pitchFamily="18" charset="0"/>
              </a:rPr>
              <a:t>from </a:t>
            </a:r>
            <a:r>
              <a:rPr lang="en-US" sz="1600" dirty="0" err="1" smtClean="0">
                <a:latin typeface="TheSansMonoConNormal" pitchFamily="18" charset="0"/>
              </a:rPr>
              <a:t>v$session_event</a:t>
            </a:r>
            <a:r>
              <a:rPr lang="en-US" sz="1600" dirty="0" smtClean="0">
                <a:latin typeface="TheSansMonoConNormal" pitchFamily="18" charset="0"/>
              </a:rPr>
              <a:t> where </a:t>
            </a:r>
            <a:r>
              <a:rPr lang="en-US" sz="1600" dirty="0" err="1" smtClean="0">
                <a:latin typeface="TheSansMonoConNormal" pitchFamily="18" charset="0"/>
              </a:rPr>
              <a:t>sid</a:t>
            </a:r>
            <a:r>
              <a:rPr lang="en-US" sz="1600" dirty="0" smtClean="0">
                <a:latin typeface="TheSansMonoConNormal" pitchFamily="18" charset="0"/>
              </a:rPr>
              <a:t> = &lt;SID&gt;</a:t>
            </a:r>
          </a:p>
          <a:p>
            <a:r>
              <a:rPr lang="en-US" sz="1800" dirty="0" smtClean="0"/>
              <a:t>Result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EVENT                          TOTAL_WAITS TOTAL_TIMEOUTS 10*TIME_WAITED 10*AVERAGE_WAIT 10*MAX_WAIT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------------------------------ ----------- -------------- -------------- --------------- -----------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db file sequential read                  5              0             30             5.9          10</a:t>
            </a:r>
          </a:p>
          <a:p>
            <a:pPr>
              <a:buNone/>
            </a:pPr>
            <a:r>
              <a:rPr lang="en-US" sz="1400" dirty="0" err="1" smtClean="0">
                <a:latin typeface="TheSansMonoConNormal" pitchFamily="50" charset="0"/>
              </a:rPr>
              <a:t>gc</a:t>
            </a:r>
            <a:r>
              <a:rPr lang="en-US" sz="1400" dirty="0" smtClean="0">
                <a:latin typeface="TheSansMonoConNormal" pitchFamily="50" charset="0"/>
              </a:rPr>
              <a:t> </a:t>
            </a:r>
            <a:r>
              <a:rPr lang="en-US" sz="1400" dirty="0" err="1" smtClean="0">
                <a:latin typeface="TheSansMonoConNormal" pitchFamily="50" charset="0"/>
              </a:rPr>
              <a:t>cr</a:t>
            </a:r>
            <a:r>
              <a:rPr lang="en-US" sz="1400" dirty="0" smtClean="0">
                <a:latin typeface="TheSansMonoConNormal" pitchFamily="50" charset="0"/>
              </a:rPr>
              <a:t> grant 2-way                        2              0              0             1.3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row cache lock                           1              0              0             1.3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library cache pin                        5              0             10             1.2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library cache lock                      23              0             20              .8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SQL*Net message to client               46              0              0               0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SQL*Net more data to client              3              0              0               0           0</a:t>
            </a:r>
          </a:p>
          <a:p>
            <a:pPr>
              <a:buNone/>
            </a:pPr>
            <a:r>
              <a:rPr lang="en-US" sz="1400" dirty="0" smtClean="0">
                <a:latin typeface="TheSansMonoConNormal" pitchFamily="50" charset="0"/>
              </a:rPr>
              <a:t>SQL*Net message from client             45              0         325100          7224.3       83050</a:t>
            </a:r>
          </a:p>
          <a:p>
            <a:r>
              <a:rPr lang="en-US" sz="1800" dirty="0" smtClean="0"/>
              <a:t>10 was multiplied to convert the times to milliseconds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C5E9160-DEF6-403D-A3D7-C113ACE3FCC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V$SYSTEM_EVENT view shows the same waits for the entire instance</a:t>
            </a:r>
          </a:p>
          <a:p>
            <a:pPr>
              <a:buNone/>
            </a:pPr>
            <a:endParaRPr lang="en-US" sz="12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select event, </a:t>
            </a:r>
            <a:r>
              <a:rPr lang="en-US" sz="1600" dirty="0" err="1" smtClean="0">
                <a:latin typeface="TheSansMonoConNormal" pitchFamily="50" charset="0"/>
              </a:rPr>
              <a:t>total_waits</a:t>
            </a:r>
            <a:r>
              <a:rPr lang="en-US" sz="1600" dirty="0" smtClean="0">
                <a:latin typeface="TheSansMonoConNormal" pitchFamily="50" charset="0"/>
              </a:rPr>
              <a:t>, </a:t>
            </a:r>
            <a:r>
              <a:rPr lang="en-US" sz="1600" dirty="0" err="1" smtClean="0">
                <a:latin typeface="TheSansMonoConNormal" pitchFamily="50" charset="0"/>
              </a:rPr>
              <a:t>total_timeouts</a:t>
            </a:r>
            <a:r>
              <a:rPr lang="en-US" sz="1600" dirty="0" smtClean="0">
                <a:latin typeface="TheSansMonoConNormal" pitchFamily="50" charset="0"/>
              </a:rPr>
              <a:t>, 10*</a:t>
            </a:r>
            <a:r>
              <a:rPr lang="en-US" sz="1600" dirty="0" err="1" smtClean="0">
                <a:latin typeface="TheSansMonoConNormal" pitchFamily="50" charset="0"/>
              </a:rPr>
              <a:t>time_waited</a:t>
            </a:r>
            <a:r>
              <a:rPr lang="en-US" sz="1600" dirty="0" smtClean="0">
                <a:latin typeface="TheSansMonoConNormal" pitchFamily="50" charset="0"/>
              </a:rPr>
              <a:t>, 10*</a:t>
            </a:r>
            <a:r>
              <a:rPr lang="en-US" sz="1600" dirty="0" err="1" smtClean="0">
                <a:latin typeface="TheSansMonoConNormal" pitchFamily="50" charset="0"/>
              </a:rPr>
              <a:t>average_wait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from </a:t>
            </a:r>
            <a:r>
              <a:rPr lang="en-US" sz="1600" dirty="0" err="1" smtClean="0">
                <a:latin typeface="TheSansMonoConNormal" pitchFamily="50" charset="0"/>
              </a:rPr>
              <a:t>v$system_event</a:t>
            </a:r>
            <a:endParaRPr lang="en-US" sz="16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600" dirty="0" smtClean="0">
                <a:latin typeface="TheSansMonoConNormal" pitchFamily="50" charset="0"/>
              </a:rPr>
              <a:t>where event like '</a:t>
            </a:r>
            <a:r>
              <a:rPr lang="en-US" sz="1600" dirty="0" err="1" smtClean="0">
                <a:latin typeface="TheSansMonoConNormal" pitchFamily="50" charset="0"/>
              </a:rPr>
              <a:t>gc</a:t>
            </a:r>
            <a:r>
              <a:rPr lang="en-US" sz="1600" dirty="0" smtClean="0">
                <a:latin typeface="TheSansMonoConNormal" pitchFamily="50" charset="0"/>
              </a:rPr>
              <a:t>%‘</a:t>
            </a:r>
          </a:p>
          <a:p>
            <a:pPr>
              <a:buNone/>
            </a:pPr>
            <a:endParaRPr lang="en-US" sz="1200" dirty="0" smtClean="0">
              <a:latin typeface="TheSansMonoConNormal" pitchFamily="50" charset="0"/>
            </a:endParaRPr>
          </a:p>
          <a:p>
            <a:pPr>
              <a:buNone/>
            </a:pPr>
            <a:r>
              <a:rPr lang="en-US" sz="1200" dirty="0" smtClean="0">
                <a:latin typeface="TheSansMonoConNormal" pitchFamily="50" charset="0"/>
              </a:rPr>
              <a:t>EVENT                                    TOTAL_WAITS TOTAL_TIMEOUTS 10*TIME_WAITED 10*AVERAGE_WAIT</a:t>
            </a:r>
          </a:p>
          <a:p>
            <a:pPr>
              <a:buNone/>
            </a:pPr>
            <a:r>
              <a:rPr lang="en-US" sz="1200" dirty="0" smtClean="0">
                <a:latin typeface="TheSansMonoConNormal" pitchFamily="50" charset="0"/>
              </a:rPr>
              <a:t>---------------------------------------- ----------- -------------- -------------- ---------------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gcs</a:t>
            </a:r>
            <a:r>
              <a:rPr lang="en-US" sz="1200" dirty="0" smtClean="0">
                <a:latin typeface="TheSansMonoConNormal" pitchFamily="50" charset="0"/>
              </a:rPr>
              <a:t> remote message                        3744149220     3391378512     1.2595E+10             3.4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</a:t>
            </a:r>
            <a:r>
              <a:rPr lang="en-US" sz="1200" dirty="0" smtClean="0">
                <a:latin typeface="TheSansMonoConNormal" pitchFamily="50" charset="0"/>
              </a:rPr>
              <a:t> buffer busy                               2832149          14048       23739030             8.4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</a:t>
            </a:r>
            <a:r>
              <a:rPr lang="en-US" sz="1200" dirty="0" smtClean="0">
                <a:latin typeface="TheSansMonoConNormal" pitchFamily="50" charset="0"/>
              </a:rPr>
              <a:t> </a:t>
            </a:r>
            <a:r>
              <a:rPr lang="en-US" sz="1200" dirty="0" err="1" smtClean="0">
                <a:latin typeface="TheSansMonoConNormal" pitchFamily="50" charset="0"/>
              </a:rPr>
              <a:t>cr</a:t>
            </a:r>
            <a:r>
              <a:rPr lang="en-US" sz="1200" dirty="0" smtClean="0">
                <a:latin typeface="TheSansMonoConNormal" pitchFamily="50" charset="0"/>
              </a:rPr>
              <a:t> multi block request                   62607541         120749       32769490              .5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</a:t>
            </a:r>
            <a:r>
              <a:rPr lang="en-US" sz="1200" dirty="0" smtClean="0">
                <a:latin typeface="TheSansMonoConNormal" pitchFamily="50" charset="0"/>
              </a:rPr>
              <a:t> current multi block request               2434606             57         775560              .3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</a:t>
            </a:r>
            <a:r>
              <a:rPr lang="en-US" sz="1200" dirty="0" smtClean="0">
                <a:latin typeface="TheSansMonoConNormal" pitchFamily="50" charset="0"/>
              </a:rPr>
              <a:t> </a:t>
            </a:r>
            <a:r>
              <a:rPr lang="en-US" sz="1200" dirty="0" err="1" smtClean="0">
                <a:latin typeface="TheSansMonoConNormal" pitchFamily="50" charset="0"/>
              </a:rPr>
              <a:t>cr</a:t>
            </a:r>
            <a:r>
              <a:rPr lang="en-US" sz="1200" dirty="0" smtClean="0">
                <a:latin typeface="TheSansMonoConNormal" pitchFamily="50" charset="0"/>
              </a:rPr>
              <a:t> block 2-way                          128246261          19168       77706850              .6</a:t>
            </a:r>
          </a:p>
          <a:p>
            <a:pPr>
              <a:buNone/>
            </a:pPr>
            <a:r>
              <a:rPr lang="en-US" sz="1200" dirty="0" err="1" smtClean="0">
                <a:latin typeface="TheSansMonoConNormal" pitchFamily="50" charset="0"/>
              </a:rPr>
              <a:t>gc</a:t>
            </a:r>
            <a:r>
              <a:rPr lang="en-US" sz="1200" dirty="0" smtClean="0">
                <a:latin typeface="TheSansMonoConNormal" pitchFamily="50" charset="0"/>
              </a:rPr>
              <a:t> </a:t>
            </a:r>
            <a:r>
              <a:rPr lang="en-US" sz="1200" dirty="0" err="1" smtClean="0">
                <a:latin typeface="TheSansMonoConNormal" pitchFamily="50" charset="0"/>
              </a:rPr>
              <a:t>cr</a:t>
            </a:r>
            <a:r>
              <a:rPr lang="en-US" sz="1200" dirty="0" smtClean="0">
                <a:latin typeface="TheSansMonoConNormal" pitchFamily="50" charset="0"/>
              </a:rPr>
              <a:t> block 3-way                          126605477          22339      124231140               1</a:t>
            </a:r>
          </a:p>
          <a:p>
            <a:pPr>
              <a:buNone/>
            </a:pPr>
            <a:r>
              <a:rPr lang="en-US" sz="1200" dirty="0" smtClean="0">
                <a:latin typeface="TheSansMonoConNormal" pitchFamily="50" charset="0"/>
              </a:rPr>
              <a:t>….</a:t>
            </a:r>
          </a:p>
          <a:p>
            <a:pPr>
              <a:buNone/>
            </a:pPr>
            <a:endParaRPr lang="en-US" sz="1200" dirty="0">
              <a:latin typeface="TheSansMonoConBol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EC5E9160-DEF6-403D-A3D7-C113ACE3FCC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2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10 Waits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V$SESSION_WAIT_HISTORY</a:t>
            </a:r>
          </a:p>
          <a:p>
            <a:r>
              <a:rPr lang="en-US" dirty="0" smtClean="0"/>
              <a:t>Shows last 10 waits for active sessions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Session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Captures the state of all active sessions in memory</a:t>
            </a:r>
          </a:p>
          <a:p>
            <a:r>
              <a:rPr lang="en-US" dirty="0" smtClean="0"/>
              <a:t>Visible through V$ACTIVE_SESSION_HISTORY</a:t>
            </a:r>
          </a:p>
          <a:p>
            <a:pPr lvl="1"/>
            <a:r>
              <a:rPr lang="en-US" sz="2400" dirty="0" smtClean="0"/>
              <a:t>Part of diagnostic and tuning pack. extra cost</a:t>
            </a:r>
          </a:p>
          <a:p>
            <a:r>
              <a:rPr lang="en-US" dirty="0" smtClean="0"/>
              <a:t>Held for 30 minutes</a:t>
            </a:r>
          </a:p>
          <a:p>
            <a:r>
              <a:rPr lang="en-US" dirty="0" smtClean="0"/>
              <a:t>Then stored in AWR: DBA_HIST_ACTIVE_SESSION_HIST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1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DBMS_MONITOR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begin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</a:t>
            </a:r>
            <a:r>
              <a:rPr lang="en-US" sz="2400" dirty="0" err="1" smtClean="0">
                <a:latin typeface="TheSansMonoConNormal" pitchFamily="34" charset="0"/>
              </a:rPr>
              <a:t>dbms_monitor.session_trace_enable</a:t>
            </a:r>
            <a:r>
              <a:rPr lang="en-US" sz="2400" dirty="0" smtClean="0">
                <a:latin typeface="TheSansMonoConNormal" pitchFamily="34" charset="0"/>
              </a:rPr>
              <a:t>(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</a:t>
            </a:r>
            <a:r>
              <a:rPr lang="en-US" sz="2400" dirty="0" err="1" smtClean="0">
                <a:latin typeface="TheSansMonoConNormal" pitchFamily="34" charset="0"/>
              </a:rPr>
              <a:t>session_id</a:t>
            </a:r>
            <a:r>
              <a:rPr lang="en-US" sz="2400" dirty="0" smtClean="0">
                <a:latin typeface="TheSansMonoConNormal" pitchFamily="34" charset="0"/>
              </a:rPr>
              <a:t> =&gt; &amp;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</a:t>
            </a:r>
            <a:r>
              <a:rPr lang="en-US" sz="2400" dirty="0" err="1" smtClean="0">
                <a:latin typeface="TheSansMonoConNormal" pitchFamily="34" charset="0"/>
              </a:rPr>
              <a:t>serial_num</a:t>
            </a:r>
            <a:r>
              <a:rPr lang="en-US" sz="2400" dirty="0" smtClean="0">
                <a:latin typeface="TheSansMonoConNormal" pitchFamily="34" charset="0"/>
              </a:rPr>
              <a:t> =&gt; &amp;serial,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waits =&gt; TRUE,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binds =&gt; TRUE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);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end;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1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</a:t>
            </a:r>
            <a:r>
              <a:rPr lang="en-US" dirty="0" err="1" smtClean="0"/>
              <a:t>Tracefile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TKPROF is the tool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$ </a:t>
            </a:r>
            <a:r>
              <a:rPr lang="en-US" dirty="0" err="1" smtClean="0">
                <a:latin typeface="TheSansMonoConNormal" pitchFamily="34" charset="0"/>
              </a:rPr>
              <a:t>tkprof</a:t>
            </a:r>
            <a:r>
              <a:rPr lang="en-US" dirty="0" smtClean="0">
                <a:latin typeface="TheSansMonoConNormal" pitchFamily="34" charset="0"/>
              </a:rPr>
              <a:t> u/p </a:t>
            </a:r>
            <a:r>
              <a:rPr lang="en-US" i="1" dirty="0" smtClean="0">
                <a:latin typeface="TheSansMonoConNormal" pitchFamily="34" charset="0"/>
              </a:rPr>
              <a:t>&lt;</a:t>
            </a:r>
            <a:r>
              <a:rPr lang="en-US" i="1" dirty="0" err="1" smtClean="0">
                <a:latin typeface="TheSansMonoConNormal" pitchFamily="34" charset="0"/>
              </a:rPr>
              <a:t>inputfile</a:t>
            </a:r>
            <a:r>
              <a:rPr lang="en-US" i="1" dirty="0" smtClean="0">
                <a:latin typeface="TheSansMonoConNormal" pitchFamily="34" charset="0"/>
              </a:rPr>
              <a:t>&gt; &lt;</a:t>
            </a:r>
            <a:r>
              <a:rPr lang="en-US" i="1" dirty="0" err="1" smtClean="0">
                <a:latin typeface="TheSansMonoConNormal" pitchFamily="34" charset="0"/>
              </a:rPr>
              <a:t>outputfile</a:t>
            </a:r>
            <a:r>
              <a:rPr lang="en-US" i="1" dirty="0" smtClean="0">
                <a:latin typeface="TheSansMonoConNormal" pitchFamily="34" charset="0"/>
              </a:rPr>
              <a:t>&gt;</a:t>
            </a:r>
          </a:p>
          <a:p>
            <a:pPr lvl="1">
              <a:buNone/>
            </a:pPr>
            <a:r>
              <a:rPr lang="en-US" i="1" dirty="0" smtClean="0"/>
              <a:t>&lt;</a:t>
            </a:r>
            <a:r>
              <a:rPr lang="en-US" i="1" dirty="0" err="1" smtClean="0"/>
              <a:t>Outputfile</a:t>
            </a:r>
            <a:r>
              <a:rPr lang="en-US" i="1" dirty="0" smtClean="0"/>
              <a:t>&gt; </a:t>
            </a:r>
            <a:r>
              <a:rPr lang="en-US" dirty="0" smtClean="0"/>
              <a:t>is a text file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out what is the immediate symptom – CPU, I/O running high or a specific session is slow</a:t>
            </a:r>
          </a:p>
          <a:p>
            <a:r>
              <a:rPr lang="en-US" dirty="0" smtClean="0"/>
              <a:t>Find out who is consuming the most of the resource</a:t>
            </a:r>
          </a:p>
          <a:p>
            <a:r>
              <a:rPr lang="en-US" dirty="0" smtClean="0"/>
              <a:t>If a specific session is slow, find out what it is waiting on</a:t>
            </a:r>
          </a:p>
          <a:p>
            <a:r>
              <a:rPr lang="en-US" dirty="0" smtClean="0"/>
              <a:t>Get more information on the session</a:t>
            </a:r>
          </a:p>
          <a:p>
            <a:pPr lvl="1"/>
            <a:r>
              <a:rPr lang="en-US" dirty="0" smtClean="0"/>
              <a:t>what all the session has been waiting on, what resources it has consumed so far, etc</a:t>
            </a:r>
          </a:p>
          <a:p>
            <a:r>
              <a:rPr lang="en-US" dirty="0" smtClean="0"/>
              <a:t>Trace to get a timeline of events.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2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 rot="4138481">
            <a:off x="66683" y="822449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9865559">
            <a:off x="-572307" y="2146979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7526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i="1" dirty="0" smtClean="0">
                <a:latin typeface="Lucida Fax" pitchFamily="18" charset="0"/>
                <a:ea typeface="MS PGothic" pitchFamily="34" charset="-128"/>
              </a:rPr>
              <a:t>Thank You!</a:t>
            </a:r>
            <a:endParaRPr lang="en-US" sz="8800" i="1" dirty="0">
              <a:latin typeface="Lucida Fax" pitchFamily="18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114800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Neue Condensed" pitchFamily="34" charset="0"/>
              </a:rPr>
              <a:t>Blog: </a:t>
            </a:r>
            <a:r>
              <a:rPr lang="en-US" sz="2800" dirty="0" smtClean="0">
                <a:latin typeface="TheSansMonoConBold" pitchFamily="34" charset="0"/>
              </a:rPr>
              <a:t>arup.blogspot.com</a:t>
            </a:r>
          </a:p>
          <a:p>
            <a:r>
              <a:rPr lang="en-US" sz="2800" dirty="0" smtClean="0">
                <a:latin typeface="HelveticaNeue Condensed" pitchFamily="34" charset="0"/>
              </a:rPr>
              <a:t>Tweeter: </a:t>
            </a:r>
            <a:r>
              <a:rPr lang="en-US" sz="2800" dirty="0" err="1" smtClean="0">
                <a:latin typeface="TheSansMonoConBold" pitchFamily="34" charset="0"/>
              </a:rPr>
              <a:t>arupnanda</a:t>
            </a:r>
            <a:endParaRPr lang="en-US" sz="2800" dirty="0" smtClean="0">
              <a:latin typeface="TheSansMonoConBold" pitchFamily="34" charset="0"/>
            </a:endParaRPr>
          </a:p>
          <a:p>
            <a:r>
              <a:rPr lang="en-US" sz="2800" dirty="0">
                <a:latin typeface="HelveticaNeue Condensed" pitchFamily="34" charset="0"/>
              </a:rPr>
              <a:t>Download scripts: </a:t>
            </a:r>
            <a:r>
              <a:rPr lang="en-US" sz="2800" dirty="0" smtClean="0">
                <a:latin typeface="TheSansMonoConBold" pitchFamily="34" charset="0"/>
              </a:rPr>
              <a:t>proligence.com/</a:t>
            </a:r>
            <a:r>
              <a:rPr lang="en-US" sz="2800" dirty="0" err="1" smtClean="0">
                <a:latin typeface="TheSansMonoConBold" pitchFamily="34" charset="0"/>
              </a:rPr>
              <a:t>pres</a:t>
            </a:r>
            <a:r>
              <a:rPr lang="en-US" sz="2800" dirty="0" smtClean="0">
                <a:latin typeface="TheSansMonoConBold" pitchFamily="34" charset="0"/>
              </a:rPr>
              <a:t>/oswoug13</a:t>
            </a:r>
            <a:endParaRPr lang="en-US" sz="2800" dirty="0">
              <a:latin typeface="TheSansMonoConBold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Demystified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2AFC-E39E-4A88-92C2-FC76BF90290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Most Troubleshooting Fails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systematic or methodical</a:t>
            </a:r>
          </a:p>
          <a:p>
            <a:r>
              <a:rPr lang="en-US" dirty="0" smtClean="0"/>
              <a:t>Not looking at the right places</a:t>
            </a:r>
          </a:p>
          <a:p>
            <a:r>
              <a:rPr lang="en-US" dirty="0" smtClean="0"/>
              <a:t>Confusing Symptoms with Causes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0" y="1066800"/>
            <a:ext cx="4178300" cy="5059363"/>
          </a:xfrm>
        </p:spPr>
        <p:txBody>
          <a:bodyPr anchor="ctr" anchorCtr="1"/>
          <a:lstStyle/>
          <a:p>
            <a:pPr algn="ctr">
              <a:buNone/>
            </a:pPr>
            <a:r>
              <a:rPr lang="en-US" dirty="0" smtClean="0"/>
              <a:t>Measure your challenge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3A41D8A-B303-40EF-BF0E-BEC0141D1D8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5962"/>
            <a:ext cx="40513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approaches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AEA8E32E-18F0-4F19-B9AD-47205EDA9DAD}" type="slidenum">
              <a:rPr lang="en-US"/>
              <a:pPr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016" y="995136"/>
            <a:ext cx="1934573" cy="1993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800" y="3001539"/>
            <a:ext cx="1981200" cy="18023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1295400"/>
            <a:ext cx="6172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 Accounting</a:t>
            </a:r>
          </a:p>
          <a:p>
            <a:pPr lvl="1"/>
            <a:r>
              <a:rPr lang="en-US" sz="2000" dirty="0"/>
              <a:t>What </a:t>
            </a:r>
            <a:r>
              <a:rPr lang="en-US" sz="2000" i="1" dirty="0"/>
              <a:t>happened</a:t>
            </a:r>
          </a:p>
          <a:p>
            <a:pPr lvl="2"/>
            <a:r>
              <a:rPr lang="en-US" sz="2000" dirty="0"/>
              <a:t>e.g. a block was retrieved, 16 blocks were retrieved, no rows were returned, etc.</a:t>
            </a:r>
          </a:p>
          <a:p>
            <a:pPr lvl="1"/>
            <a:r>
              <a:rPr lang="en-US" sz="2000" dirty="0"/>
              <a:t>how much </a:t>
            </a:r>
            <a:r>
              <a:rPr lang="en-US" sz="2000" i="1" dirty="0"/>
              <a:t>time</a:t>
            </a:r>
            <a:r>
              <a:rPr lang="en-US" sz="2000" dirty="0"/>
              <a:t> was spent on each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3107829"/>
            <a:ext cx="5638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Wait Accounting</a:t>
            </a:r>
          </a:p>
          <a:p>
            <a:pPr lvl="1"/>
            <a:r>
              <a:rPr lang="en-US" sz="2000" dirty="0"/>
              <a:t>What is the session </a:t>
            </a:r>
            <a:r>
              <a:rPr lang="en-US" sz="2000" i="1" dirty="0"/>
              <a:t>waiting</a:t>
            </a:r>
            <a:r>
              <a:rPr lang="en-US" sz="2000" dirty="0"/>
              <a:t> on</a:t>
            </a:r>
          </a:p>
          <a:p>
            <a:pPr lvl="2"/>
            <a:r>
              <a:rPr lang="en-US" sz="2000" dirty="0"/>
              <a:t>e.g. wait for a block to be available.</a:t>
            </a:r>
          </a:p>
          <a:p>
            <a:pPr lvl="1"/>
            <a:r>
              <a:rPr lang="en-US" sz="2000" dirty="0"/>
              <a:t>How much time it has waited already, or waited in the </a:t>
            </a:r>
            <a:r>
              <a:rPr lang="en-US" sz="2000" dirty="0" smtClean="0"/>
              <a:t>past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41" y="4595586"/>
            <a:ext cx="1521848" cy="2273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5181600"/>
            <a:ext cx="533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Resource Accounting</a:t>
            </a:r>
          </a:p>
          <a:p>
            <a:pPr lvl="1"/>
            <a:r>
              <a:rPr lang="en-US" sz="2000" dirty="0"/>
              <a:t>What types of resources were consumed</a:t>
            </a:r>
          </a:p>
          <a:p>
            <a:pPr lvl="2"/>
            <a:r>
              <a:rPr lang="en-US" sz="2000" dirty="0"/>
              <a:t>e.g. latches, logical I/</a:t>
            </a:r>
            <a:r>
              <a:rPr lang="en-US" sz="2000" dirty="0" err="1"/>
              <a:t>Os</a:t>
            </a:r>
            <a:r>
              <a:rPr lang="en-US" sz="2000" dirty="0"/>
              <a:t>, redo blocks,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9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 Wait?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8593113-576E-4346-B62B-5CBCFAF13455}" type="slidenum">
              <a:rPr lang="en-US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450" y="1282700"/>
            <a:ext cx="1847850" cy="1231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83" y="2748344"/>
            <a:ext cx="1920917" cy="1823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821236"/>
            <a:ext cx="1905001" cy="14287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16764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" pitchFamily="50" charset="0"/>
              </a:rPr>
              <a:t>Doing something useful</a:t>
            </a:r>
            <a:endParaRPr lang="en-US" sz="2800" dirty="0">
              <a:latin typeface="Helvetica" pitchFamily="50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3276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" pitchFamily="50" charset="0"/>
              </a:rPr>
              <a:t>Waiting for something it needs</a:t>
            </a:r>
            <a:endParaRPr lang="en-US" sz="2800" dirty="0">
              <a:latin typeface="Helvetica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5274001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" pitchFamily="50" charset="0"/>
              </a:rPr>
              <a:t>Waiting for work to be given</a:t>
            </a:r>
            <a:endParaRPr lang="en-US" sz="2800" dirty="0">
              <a:latin typeface="Helvetica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6002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Helvetica" pitchFamily="50" charset="0"/>
              </a:rPr>
              <a:t>U</a:t>
            </a:r>
            <a:endParaRPr lang="en-US" sz="4000" b="1" dirty="0">
              <a:solidFill>
                <a:srgbClr val="FF0000"/>
              </a:solidFill>
              <a:latin typeface="Helvetica" pitchFamily="5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31242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Helvetica" pitchFamily="50" charset="0"/>
              </a:rPr>
              <a:t>W</a:t>
            </a:r>
            <a:endParaRPr lang="en-US" sz="4000" b="1" dirty="0">
              <a:solidFill>
                <a:srgbClr val="FF0000"/>
              </a:solidFill>
              <a:latin typeface="Helvetica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51816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Helvetica" pitchFamily="50" charset="0"/>
              </a:rPr>
              <a:t>I</a:t>
            </a:r>
            <a:endParaRPr lang="en-US" sz="4000" b="1" dirty="0">
              <a:solidFill>
                <a:srgbClr val="FF0000"/>
              </a:solidFill>
              <a:latin typeface="Helvetic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6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8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 Interface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information is available in V$SESSION</a:t>
            </a:r>
          </a:p>
          <a:p>
            <a:pPr lvl="1"/>
            <a:r>
              <a:rPr lang="en-US" dirty="0"/>
              <a:t>Was in V$SESSION_WAIT in pre-10g</a:t>
            </a:r>
          </a:p>
          <a:p>
            <a:pPr marL="457200" lvl="1" indent="0">
              <a:buNone/>
            </a:pPr>
            <a:r>
              <a:rPr lang="en-US" dirty="0" smtClean="0">
                <a:latin typeface="TheSansMonoConNormal" pitchFamily="50" charset="0"/>
              </a:rPr>
              <a:t>select </a:t>
            </a:r>
            <a:r>
              <a:rPr lang="en-US" dirty="0" err="1">
                <a:latin typeface="TheSansMonoConNormal" pitchFamily="50" charset="0"/>
              </a:rPr>
              <a:t>sid</a:t>
            </a:r>
            <a:r>
              <a:rPr lang="en-US" dirty="0">
                <a:latin typeface="TheSansMonoConNormal" pitchFamily="50" charset="0"/>
              </a:rPr>
              <a:t>, </a:t>
            </a:r>
            <a:r>
              <a:rPr lang="en-US" dirty="0" smtClean="0">
                <a:latin typeface="TheSansMonoConNormal" pitchFamily="50" charset="0"/>
              </a:rPr>
              <a:t>EVENT</a:t>
            </a:r>
            <a:r>
              <a:rPr lang="en-US" dirty="0">
                <a:latin typeface="TheSansMonoConNormal" pitchFamily="50" charset="0"/>
              </a:rPr>
              <a:t>, </a:t>
            </a:r>
            <a:r>
              <a:rPr lang="en-US" dirty="0" smtClean="0">
                <a:latin typeface="TheSansMonoConNormal" pitchFamily="50" charset="0"/>
              </a:rPr>
              <a:t>state</a:t>
            </a:r>
            <a:r>
              <a:rPr lang="en-US" dirty="0">
                <a:latin typeface="TheSansMonoConNormal" pitchFamily="50" charset="0"/>
              </a:rPr>
              <a:t>, </a:t>
            </a:r>
            <a:r>
              <a:rPr lang="en-US" dirty="0" err="1">
                <a:latin typeface="TheSansMonoConNormal" pitchFamily="50" charset="0"/>
              </a:rPr>
              <a:t>wait_time</a:t>
            </a:r>
            <a:r>
              <a:rPr lang="en-US" dirty="0">
                <a:latin typeface="TheSansMonoConNormal" pitchFamily="50" charset="0"/>
              </a:rPr>
              <a:t>, </a:t>
            </a:r>
            <a:r>
              <a:rPr lang="en-US" dirty="0" err="1">
                <a:latin typeface="TheSansMonoConNormal" pitchFamily="50" charset="0"/>
              </a:rPr>
              <a:t>seconds_in_wait</a:t>
            </a:r>
            <a:r>
              <a:rPr lang="en-US" dirty="0">
                <a:latin typeface="TheSansMonoConNormal" pitchFamily="50" charset="0"/>
              </a:rPr>
              <a:t> </a:t>
            </a:r>
            <a:endParaRPr lang="en-US" dirty="0" smtClean="0">
              <a:latin typeface="TheSansMonoConNormal" pitchFamily="50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TheSansMonoConNormal" pitchFamily="50" charset="0"/>
              </a:rPr>
              <a:t>from </a:t>
            </a:r>
            <a:r>
              <a:rPr lang="en-US" dirty="0" err="1" smtClean="0">
                <a:latin typeface="TheSansMonoConNormal" pitchFamily="50" charset="0"/>
              </a:rPr>
              <a:t>v$session</a:t>
            </a:r>
            <a:endParaRPr lang="en-US" dirty="0">
              <a:latin typeface="TheSansMonoConNormal" pitchFamily="50" charset="0"/>
            </a:endParaRPr>
          </a:p>
          <a:p>
            <a:r>
              <a:rPr lang="en-US" dirty="0">
                <a:latin typeface="TheSansMonoConBold" pitchFamily="34" charset="0"/>
              </a:rPr>
              <a:t>event</a:t>
            </a:r>
            <a:r>
              <a:rPr lang="en-US" dirty="0"/>
              <a:t> shows the event being waited on</a:t>
            </a:r>
          </a:p>
          <a:p>
            <a:pPr lvl="1"/>
            <a:r>
              <a:rPr lang="en-US" dirty="0"/>
              <a:t>However, it’s not really only for “waits”</a:t>
            </a:r>
          </a:p>
          <a:p>
            <a:pPr lvl="1"/>
            <a:r>
              <a:rPr lang="en-US" dirty="0"/>
              <a:t>It’s also for activities such as CPU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58B7B16A-8A30-4025-BED6-DC36A263DA47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5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 Times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SECONDS_IN_WAIT shows the waits right now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WAIT_TIME shows the last wait time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STATE shows what is the session doing now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WAITING – the session is waiting on that event </a:t>
            </a:r>
            <a:r>
              <a:rPr lang="en-US" i="1" dirty="0"/>
              <a:t>right</a:t>
            </a:r>
            <a:r>
              <a:rPr lang="en-US" dirty="0"/>
              <a:t> now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The amount of time it has been waiting so far is shown under SECONDS_IN_WAIT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The column WAIT_TIME is not relevant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WAITED KNOWN TIME – the session waited for some time on that event, but not just now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The amount of time it had waited is shown under WAIT_TIME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WAITED SHORT TIME – the session waited for some time on that event, but it was too short to be recorded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WAIT_TIME shows -1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FAB2895-D1CA-47C7-BBBE-0A3C4156BBE5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37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 Time Accounting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CAC2CB-C698-4FF4-B1C7-412C54705999}" type="slidenum">
              <a:rPr lang="en-US"/>
              <a:pPr/>
              <a:t>9</a:t>
            </a:fld>
            <a:endParaRPr lang="en-US"/>
          </a:p>
        </p:txBody>
      </p:sp>
      <p:sp>
        <p:nvSpPr>
          <p:cNvPr id="571395" name="AutoShape 3"/>
          <p:cNvSpPr>
            <a:spLocks noChangeArrowheads="1"/>
          </p:cNvSpPr>
          <p:nvPr/>
        </p:nvSpPr>
        <p:spPr bwMode="auto">
          <a:xfrm>
            <a:off x="3733800" y="1143000"/>
            <a:ext cx="1829383" cy="1676400"/>
          </a:xfrm>
          <a:prstGeom prst="flowChartDecision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value of</a:t>
            </a:r>
          </a:p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STATE</a:t>
            </a:r>
          </a:p>
        </p:txBody>
      </p:sp>
      <p:sp>
        <p:nvSpPr>
          <p:cNvPr id="571396" name="AutoShape 4"/>
          <p:cNvSpPr>
            <a:spLocks noChangeArrowheads="1"/>
          </p:cNvSpPr>
          <p:nvPr/>
        </p:nvSpPr>
        <p:spPr bwMode="auto">
          <a:xfrm>
            <a:off x="381001" y="3106269"/>
            <a:ext cx="2628764" cy="1008531"/>
          </a:xfrm>
          <a:prstGeom prst="flowChartTerminator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 anchorCtr="1"/>
          <a:lstStyle/>
          <a:p>
            <a:pPr algn="ctr" defTabSz="914408"/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WAITING</a:t>
            </a:r>
          </a:p>
        </p:txBody>
      </p:sp>
      <p:sp>
        <p:nvSpPr>
          <p:cNvPr id="571397" name="AutoShape 5"/>
          <p:cNvSpPr>
            <a:spLocks noChangeArrowheads="1"/>
          </p:cNvSpPr>
          <p:nvPr/>
        </p:nvSpPr>
        <p:spPr bwMode="auto">
          <a:xfrm>
            <a:off x="3199963" y="3106269"/>
            <a:ext cx="2700379" cy="1008531"/>
          </a:xfrm>
          <a:prstGeom prst="flowChartTerminator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 anchorCtr="1"/>
          <a:lstStyle/>
          <a:p>
            <a:pPr algn="ctr" defTabSz="914408"/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WAITED KNOWN TIME</a:t>
            </a:r>
          </a:p>
        </p:txBody>
      </p:sp>
      <p:sp>
        <p:nvSpPr>
          <p:cNvPr id="571398" name="AutoShape 6"/>
          <p:cNvSpPr>
            <a:spLocks noChangeArrowheads="1"/>
          </p:cNvSpPr>
          <p:nvPr/>
        </p:nvSpPr>
        <p:spPr bwMode="auto">
          <a:xfrm>
            <a:off x="6019776" y="3106269"/>
            <a:ext cx="2971824" cy="1008531"/>
          </a:xfrm>
          <a:prstGeom prst="flowChartTerminator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 anchorCtr="1"/>
          <a:lstStyle/>
          <a:p>
            <a:pPr algn="ctr" defTabSz="914408"/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WAITED SHORT TIME</a:t>
            </a:r>
          </a:p>
        </p:txBody>
      </p:sp>
      <p:sp>
        <p:nvSpPr>
          <p:cNvPr id="571399" name="AutoShape 7"/>
          <p:cNvSpPr>
            <a:spLocks noChangeArrowheads="1"/>
          </p:cNvSpPr>
          <p:nvPr/>
        </p:nvSpPr>
        <p:spPr bwMode="auto">
          <a:xfrm>
            <a:off x="381000" y="4876800"/>
            <a:ext cx="2818963" cy="838200"/>
          </a:xfrm>
          <a:prstGeom prst="flowChartPredefinedProcess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check </a:t>
            </a:r>
          </a:p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SECONDS_IN_WAIT </a:t>
            </a:r>
          </a:p>
        </p:txBody>
      </p:sp>
      <p:sp>
        <p:nvSpPr>
          <p:cNvPr id="571400" name="AutoShape 8"/>
          <p:cNvSpPr>
            <a:spLocks noChangeArrowheads="1"/>
          </p:cNvSpPr>
          <p:nvPr/>
        </p:nvSpPr>
        <p:spPr bwMode="auto">
          <a:xfrm>
            <a:off x="3386397" y="4876800"/>
            <a:ext cx="2513945" cy="838200"/>
          </a:xfrm>
          <a:prstGeom prst="flowChartPredefinedProcess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check </a:t>
            </a:r>
          </a:p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WAIT_TIME</a:t>
            </a:r>
          </a:p>
        </p:txBody>
      </p:sp>
      <p:sp>
        <p:nvSpPr>
          <p:cNvPr id="571401" name="AutoShape 9"/>
          <p:cNvSpPr>
            <a:spLocks noChangeArrowheads="1"/>
          </p:cNvSpPr>
          <p:nvPr/>
        </p:nvSpPr>
        <p:spPr bwMode="auto">
          <a:xfrm>
            <a:off x="6019776" y="4876800"/>
            <a:ext cx="2971824" cy="838200"/>
          </a:xfrm>
          <a:prstGeom prst="flowChartPredefinedProcess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algn="ctr" defTabSz="914408">
              <a:spcBef>
                <a:spcPct val="0"/>
              </a:spcBef>
            </a:pPr>
            <a:r>
              <a:rPr lang="en-US" sz="2000" b="0" dirty="0">
                <a:solidFill>
                  <a:schemeClr val="tx1"/>
                </a:solidFill>
                <a:latin typeface="TheSansMonoConBold" pitchFamily="34" charset="0"/>
              </a:rPr>
              <a:t>WAIT_TIME 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is -1 </a:t>
            </a:r>
          </a:p>
        </p:txBody>
      </p:sp>
      <p:sp>
        <p:nvSpPr>
          <p:cNvPr id="571402" name="Line 10"/>
          <p:cNvSpPr>
            <a:spLocks noChangeShapeType="1"/>
          </p:cNvSpPr>
          <p:nvPr/>
        </p:nvSpPr>
        <p:spPr bwMode="auto">
          <a:xfrm flipH="1" flipV="1">
            <a:off x="1676399" y="1980943"/>
            <a:ext cx="2057399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3" name="Line 11"/>
          <p:cNvSpPr>
            <a:spLocks noChangeShapeType="1"/>
          </p:cNvSpPr>
          <p:nvPr/>
        </p:nvSpPr>
        <p:spPr bwMode="auto">
          <a:xfrm>
            <a:off x="1676400" y="1980945"/>
            <a:ext cx="0" cy="1125325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4" name="Line 12"/>
          <p:cNvSpPr>
            <a:spLocks noChangeShapeType="1"/>
          </p:cNvSpPr>
          <p:nvPr/>
        </p:nvSpPr>
        <p:spPr bwMode="auto">
          <a:xfrm flipH="1">
            <a:off x="4648492" y="2819400"/>
            <a:ext cx="0" cy="286869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5" name="Line 13"/>
          <p:cNvSpPr>
            <a:spLocks noChangeShapeType="1"/>
          </p:cNvSpPr>
          <p:nvPr/>
        </p:nvSpPr>
        <p:spPr bwMode="auto">
          <a:xfrm>
            <a:off x="5563182" y="1980943"/>
            <a:ext cx="1980617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6" name="Line 14"/>
          <p:cNvSpPr>
            <a:spLocks noChangeShapeType="1"/>
          </p:cNvSpPr>
          <p:nvPr/>
        </p:nvSpPr>
        <p:spPr bwMode="auto">
          <a:xfrm>
            <a:off x="7543800" y="1980946"/>
            <a:ext cx="0" cy="1125324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7" name="Line 15"/>
          <p:cNvSpPr>
            <a:spLocks noChangeShapeType="1"/>
          </p:cNvSpPr>
          <p:nvPr/>
        </p:nvSpPr>
        <p:spPr bwMode="auto">
          <a:xfrm>
            <a:off x="1676400" y="4114799"/>
            <a:ext cx="0" cy="762001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8" name="Line 16"/>
          <p:cNvSpPr>
            <a:spLocks noChangeShapeType="1"/>
          </p:cNvSpPr>
          <p:nvPr/>
        </p:nvSpPr>
        <p:spPr bwMode="auto">
          <a:xfrm>
            <a:off x="4648200" y="4114799"/>
            <a:ext cx="0" cy="762001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  <p:sp>
        <p:nvSpPr>
          <p:cNvPr id="571409" name="Line 17"/>
          <p:cNvSpPr>
            <a:spLocks noChangeShapeType="1"/>
          </p:cNvSpPr>
          <p:nvPr/>
        </p:nvSpPr>
        <p:spPr bwMode="auto">
          <a:xfrm>
            <a:off x="7543800" y="4114799"/>
            <a:ext cx="0" cy="762001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lIns="83338" tIns="41669" rIns="83338" bIns="41669"/>
          <a:lstStyle/>
          <a:p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13421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up Nand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 Nanda</Template>
  <TotalTime>754</TotalTime>
  <Words>1447</Words>
  <Application>Microsoft Office PowerPoint</Application>
  <PresentationFormat>On-screen Show (4:3)</PresentationFormat>
  <Paragraphs>287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Arup Nanda</vt:lpstr>
      <vt:lpstr>Beginning Performance Tuning</vt:lpstr>
      <vt:lpstr>Agenda</vt:lpstr>
      <vt:lpstr>Why Most Troubleshooting Fails</vt:lpstr>
      <vt:lpstr>Principle #1</vt:lpstr>
      <vt:lpstr>Three approaches</vt:lpstr>
      <vt:lpstr>What’s a Wait?</vt:lpstr>
      <vt:lpstr>Wait Interface</vt:lpstr>
      <vt:lpstr>Wait Times</vt:lpstr>
      <vt:lpstr>Wait Time Accounting</vt:lpstr>
      <vt:lpstr>PowerPoint Presentation</vt:lpstr>
      <vt:lpstr>Common Waits</vt:lpstr>
      <vt:lpstr>Locking Waits</vt:lpstr>
      <vt:lpstr>V$SESSION Columns</vt:lpstr>
      <vt:lpstr>Getting the SQL</vt:lpstr>
      <vt:lpstr>High CPU</vt:lpstr>
      <vt:lpstr>Stats of a Session</vt:lpstr>
      <vt:lpstr>Understanding Statistics</vt:lpstr>
      <vt:lpstr>Use of Session Stats</vt:lpstr>
      <vt:lpstr>System Statistics</vt:lpstr>
      <vt:lpstr>Session Events</vt:lpstr>
      <vt:lpstr>Session Event</vt:lpstr>
      <vt:lpstr>System Event</vt:lpstr>
      <vt:lpstr>Last 10 Waits</vt:lpstr>
      <vt:lpstr>Active Session History</vt:lpstr>
      <vt:lpstr>Tracing</vt:lpstr>
      <vt:lpstr>Analyze Tracefile</vt:lpstr>
      <vt:lpstr>Summary</vt:lpstr>
      <vt:lpstr>PowerPoint Presentation</vt:lpstr>
    </vt:vector>
  </TitlesOfParts>
  <Company>Starwood Hotels &amp; Resorts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 Performance Tuning</dc:title>
  <dc:creator>Arup Nanda</dc:creator>
  <cp:lastModifiedBy>Arup Nanda</cp:lastModifiedBy>
  <cp:revision>16</cp:revision>
  <dcterms:created xsi:type="dcterms:W3CDTF">2013-01-24T00:47:57Z</dcterms:created>
  <dcterms:modified xsi:type="dcterms:W3CDTF">2013-08-10T16:00:54Z</dcterms:modified>
</cp:coreProperties>
</file>