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14" r:id="rId2"/>
    <p:sldId id="257" r:id="rId3"/>
    <p:sldId id="312" r:id="rId4"/>
    <p:sldId id="286" r:id="rId5"/>
    <p:sldId id="287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8" r:id="rId15"/>
    <p:sldId id="297" r:id="rId16"/>
    <p:sldId id="315" r:id="rId17"/>
    <p:sldId id="301" r:id="rId18"/>
    <p:sldId id="303" r:id="rId19"/>
    <p:sldId id="299" r:id="rId20"/>
    <p:sldId id="302" r:id="rId21"/>
    <p:sldId id="304" r:id="rId22"/>
    <p:sldId id="318" r:id="rId23"/>
    <p:sldId id="319" r:id="rId24"/>
    <p:sldId id="317" r:id="rId25"/>
    <p:sldId id="305" r:id="rId26"/>
    <p:sldId id="306" r:id="rId27"/>
    <p:sldId id="300" r:id="rId28"/>
    <p:sldId id="307" r:id="rId29"/>
    <p:sldId id="310" r:id="rId30"/>
    <p:sldId id="308" r:id="rId31"/>
    <p:sldId id="309" r:id="rId32"/>
    <p:sldId id="311" r:id="rId33"/>
    <p:sldId id="316" r:id="rId34"/>
  </p:sldIdLst>
  <p:sldSz cx="9144000" cy="6858000" type="screen4x3"/>
  <p:notesSz cx="6881813" cy="9167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46" y="48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418" cy="457784"/>
          </a:xfrm>
          <a:prstGeom prst="rect">
            <a:avLst/>
          </a:prstGeom>
        </p:spPr>
        <p:txBody>
          <a:bodyPr vert="horz" lIns="86749" tIns="43375" rIns="86749" bIns="43375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902" y="1"/>
            <a:ext cx="2982418" cy="457784"/>
          </a:xfrm>
          <a:prstGeom prst="rect">
            <a:avLst/>
          </a:prstGeom>
        </p:spPr>
        <p:txBody>
          <a:bodyPr vert="horz" lIns="86749" tIns="43375" rIns="86749" bIns="43375" rtlCol="0"/>
          <a:lstStyle>
            <a:lvl1pPr algn="r">
              <a:defRPr sz="1100"/>
            </a:lvl1pPr>
          </a:lstStyle>
          <a:p>
            <a:fld id="{57341D47-4B75-4F91-BF59-9B506BA21247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08514"/>
            <a:ext cx="2982418" cy="457784"/>
          </a:xfrm>
          <a:prstGeom prst="rect">
            <a:avLst/>
          </a:prstGeom>
        </p:spPr>
        <p:txBody>
          <a:bodyPr vert="horz" lIns="86749" tIns="43375" rIns="86749" bIns="43375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902" y="8708514"/>
            <a:ext cx="2982418" cy="457784"/>
          </a:xfrm>
          <a:prstGeom prst="rect">
            <a:avLst/>
          </a:prstGeom>
        </p:spPr>
        <p:txBody>
          <a:bodyPr vert="horz" lIns="86749" tIns="43375" rIns="86749" bIns="43375" rtlCol="0" anchor="b"/>
          <a:lstStyle>
            <a:lvl1pPr algn="r">
              <a:defRPr sz="1100"/>
            </a:lvl1pPr>
          </a:lstStyle>
          <a:p>
            <a:fld id="{448EC09B-719E-4882-931F-7A258FDDB3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19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58391"/>
          </a:xfrm>
          <a:prstGeom prst="rect">
            <a:avLst/>
          </a:prstGeom>
        </p:spPr>
        <p:txBody>
          <a:bodyPr vert="horz" lIns="91702" tIns="45852" rIns="91702" bIns="458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1" y="0"/>
            <a:ext cx="2982119" cy="458391"/>
          </a:xfrm>
          <a:prstGeom prst="rect">
            <a:avLst/>
          </a:prstGeom>
        </p:spPr>
        <p:txBody>
          <a:bodyPr vert="horz" lIns="91702" tIns="45852" rIns="91702" bIns="45852" rtlCol="0"/>
          <a:lstStyle>
            <a:lvl1pPr algn="r">
              <a:defRPr sz="1200"/>
            </a:lvl1pPr>
          </a:lstStyle>
          <a:p>
            <a:fld id="{679C3C05-AAD9-4C4C-95C0-1E15474ED58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8975"/>
            <a:ext cx="4583113" cy="3436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02" tIns="45852" rIns="91702" bIns="458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354711"/>
            <a:ext cx="5505450" cy="4125516"/>
          </a:xfrm>
          <a:prstGeom prst="rect">
            <a:avLst/>
          </a:prstGeom>
        </p:spPr>
        <p:txBody>
          <a:bodyPr vert="horz" lIns="91702" tIns="45852" rIns="91702" bIns="458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07831"/>
            <a:ext cx="2982119" cy="458391"/>
          </a:xfrm>
          <a:prstGeom prst="rect">
            <a:avLst/>
          </a:prstGeom>
        </p:spPr>
        <p:txBody>
          <a:bodyPr vert="horz" lIns="91702" tIns="45852" rIns="91702" bIns="458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1" y="8707831"/>
            <a:ext cx="2982119" cy="458391"/>
          </a:xfrm>
          <a:prstGeom prst="rect">
            <a:avLst/>
          </a:prstGeom>
        </p:spPr>
        <p:txBody>
          <a:bodyPr vert="horz" lIns="91702" tIns="45852" rIns="91702" bIns="45852" rtlCol="0" anchor="b"/>
          <a:lstStyle>
            <a:lvl1pPr algn="r">
              <a:defRPr sz="1200"/>
            </a:lvl1pPr>
          </a:lstStyle>
          <a:p>
            <a:fld id="{B17C39CE-9EC2-465B-B23C-19180A0F41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17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9350" y="688975"/>
            <a:ext cx="4583113" cy="34369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C39CE-9EC2-465B-B23C-19180A0F41D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EC84-3CB9-43B6-BC13-0C2E03AF7FBD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B76F-3E16-41F0-B910-E04AA6B1D805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C9FD-C6D3-4D2E-BFB0-02CBC851386F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 userDrawn="1"/>
        </p:nvSpPr>
        <p:spPr>
          <a:xfrm>
            <a:off x="0" y="5905501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 userDrawn="1"/>
        </p:nvSpPr>
        <p:spPr>
          <a:xfrm>
            <a:off x="0" y="-12954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1"/>
            <a:ext cx="8839200" cy="762000"/>
          </a:xfrm>
        </p:spPr>
        <p:txBody>
          <a:bodyPr>
            <a:noAutofit/>
          </a:bodyPr>
          <a:lstStyle>
            <a:lvl1pPr algn="l">
              <a:defRPr sz="4400">
                <a:solidFill>
                  <a:srgbClr val="0070C0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defRPr>
                <a:latin typeface="Arial Narrow" pitchFamily="34" charset="0"/>
              </a:defRPr>
            </a:lvl2pPr>
            <a:lvl3pPr>
              <a:defRPr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E29C-E162-4B00-9F51-8A4F122A60B8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How Oracle Locking Works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6"/>
            <a:ext cx="2133600" cy="365125"/>
          </a:xfrm>
        </p:spPr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222239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Arup Nanda</a:t>
            </a:r>
            <a:endParaRPr 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7D55-A1AB-4FAF-B9A3-5F2A4A1921A5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2E75-6F61-46EE-B7E2-835DF323CFD5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9EDB-2C2E-4A87-A582-64FC02D463E4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AA4-FB1D-4DD7-8CF4-E6D510881262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94DA-C8F1-4E99-8D88-F6C40A9F7C26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9ABE-B9DA-4E49-ACAA-7C5A1802A9F4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186EA-69CF-4BEF-9E0E-F756BFE2A61C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141E7-95E1-4576-8800-5E5E244EAD40}" type="datetime1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How Oracle Locking 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1.bp.blogspot.com/_oQXqauIVOlo/TSFmbRn4muI/AAAAAAAAAhs/29y0_tkl6hk/s1600/itl5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2.bp.blogspot.com/_oQXqauIVOlo/TTdob6t6EUI/AAAAAAAAAh0/yVOMkGlaceY/s1600/itl6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oracle.com/technology/index.html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3.bp.blogspot.com/_oQXqauIVOlo/TSFkXXJEzqI/AAAAAAAAAhg/twfS8BHlgqU/s1600/itl1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3.bp.blogspot.com/_oQXqauIVOlo/TSFksZeoceI/AAAAAAAAAhk/W39iJxLmKpc/s1600/itl2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1.bp.blogspot.com/_oQXqauIVOlo/TSFk-tlektI/AAAAAAAAAho/wKfNXQNqiAk/s1600/itl3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1.bp.blogspot.com/_oQXqauIVOlo/TSFmb8HAMMI/AAAAAAAAAhw/Ity0aX4tmhs/s1600/itl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9865559">
            <a:off x="-572307" y="2146980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 rot="4138481">
            <a:off x="66683" y="822450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latin typeface="HelveticaNeue MediumCond" pitchFamily="34" charset="0"/>
              </a:rPr>
              <a:t>How Oracle Locking Works</a:t>
            </a:r>
            <a:endParaRPr lang="en-US" sz="6000" dirty="0">
              <a:latin typeface="HelveticaNeue MediumCon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Arup Nanda</a:t>
            </a:r>
          </a:p>
          <a:p>
            <a:r>
              <a:rPr lang="en-US" b="1" i="1" dirty="0" smtClean="0"/>
              <a:t>Longtime Oracle DBA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66801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Locking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5562600" cy="5059363"/>
          </a:xfrm>
        </p:spPr>
        <p:txBody>
          <a:bodyPr/>
          <a:lstStyle/>
          <a:p>
            <a:r>
              <a:rPr lang="en-US" dirty="0" smtClean="0"/>
              <a:t>Session 2 locks row 2</a:t>
            </a:r>
          </a:p>
          <a:p>
            <a:r>
              <a:rPr lang="en-US" dirty="0" smtClean="0"/>
              <a:t>It also puts an interested transaction entry</a:t>
            </a:r>
          </a:p>
          <a:p>
            <a:r>
              <a:rPr lang="en-US" dirty="0" smtClean="0"/>
              <a:t>Now there is a “list” of interested transactions known as ITL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http://1.bp.blogspot.com/_oQXqauIVOlo/TSFmbRn4muI/AAAAAAAAAhs/29y0_tkl6hk/s320/itl5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195869"/>
            <a:ext cx="3200400" cy="41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ITLs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ITL slot takes 24 bytes</a:t>
            </a:r>
          </a:p>
          <a:p>
            <a:r>
              <a:rPr lang="en-US" dirty="0" smtClean="0"/>
              <a:t>The total number of ITL slots can grow, as long as there is room in the block</a:t>
            </a:r>
          </a:p>
          <a:p>
            <a:r>
              <a:rPr lang="en-US" dirty="0" smtClean="0"/>
              <a:t>Can’t exceed 50% of the block</a:t>
            </a:r>
          </a:p>
          <a:p>
            <a:r>
              <a:rPr lang="en-US" dirty="0" smtClean="0"/>
              <a:t>Max ITL is 255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2.bp.blogspot.com/_oQXqauIVOlo/TTdob6t6EUI/AAAAAAAAAh0/yVOMkGlaceY/s320/itl6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01892"/>
            <a:ext cx="3051810" cy="375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ITL Shortage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64008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ITL can’t grow when the block is full</a:t>
            </a:r>
          </a:p>
          <a:p>
            <a:r>
              <a:rPr lang="en-US" dirty="0" smtClean="0"/>
              <a:t>The session will wait with an event </a:t>
            </a:r>
            <a:r>
              <a:rPr lang="en-US" sz="2800" dirty="0" err="1" smtClean="0">
                <a:latin typeface="TheSansMonoConNormal" pitchFamily="34" charset="0"/>
              </a:rPr>
              <a:t>enq</a:t>
            </a:r>
            <a:r>
              <a:rPr lang="en-US" sz="2800" dirty="0" smtClean="0">
                <a:latin typeface="TheSansMonoConNormal" pitchFamily="34" charset="0"/>
              </a:rPr>
              <a:t>: TX - allocate ITL entry</a:t>
            </a:r>
            <a:endParaRPr lang="en-US" dirty="0" smtClean="0">
              <a:latin typeface="TheSansMonoConNormal" pitchFamily="34" charset="0"/>
            </a:endParaRPr>
          </a:p>
          <a:p>
            <a:r>
              <a:rPr lang="en-US" dirty="0" smtClean="0"/>
              <a:t>To avoid it</a:t>
            </a:r>
          </a:p>
          <a:p>
            <a:pPr lvl="1"/>
            <a:r>
              <a:rPr lang="en-US" dirty="0" smtClean="0"/>
              <a:t>Have plenty of room in the block</a:t>
            </a:r>
          </a:p>
          <a:p>
            <a:pPr lvl="2"/>
            <a:r>
              <a:rPr lang="en-US" dirty="0" smtClean="0"/>
              <a:t>Increased PCTFREE, etc.</a:t>
            </a:r>
          </a:p>
          <a:p>
            <a:pPr lvl="2"/>
            <a:r>
              <a:rPr lang="en-US" dirty="0" smtClean="0"/>
              <a:t>MINIMIZE_RECORDS_PER_BLOCK</a:t>
            </a:r>
          </a:p>
          <a:p>
            <a:pPr lvl="1"/>
            <a:r>
              <a:rPr lang="en-US" dirty="0" smtClean="0"/>
              <a:t>Have a larger INITRANS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2514600" cy="4595331"/>
          </a:xfrm>
        </p:spPr>
        <p:txBody>
          <a:bodyPr>
            <a:normAutofit/>
          </a:bodyPr>
          <a:lstStyle/>
          <a:p>
            <a:r>
              <a:rPr lang="en-US" dirty="0" smtClean="0"/>
              <a:t>A transaction is a block which is ended by a commit or a rollback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24200" y="1216725"/>
            <a:ext cx="2362200" cy="35394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Statement 1</a:t>
            </a:r>
          </a:p>
          <a:p>
            <a:r>
              <a:rPr lang="en-US" sz="2800" i="1" dirty="0" smtClean="0"/>
              <a:t>Statement 2</a:t>
            </a:r>
          </a:p>
          <a:p>
            <a:r>
              <a:rPr lang="en-US" sz="2800" dirty="0" smtClean="0"/>
              <a:t>Commit;</a:t>
            </a:r>
          </a:p>
          <a:p>
            <a:r>
              <a:rPr lang="en-US" sz="2800" i="1" dirty="0" smtClean="0"/>
              <a:t>Statement 3</a:t>
            </a:r>
          </a:p>
          <a:p>
            <a:r>
              <a:rPr lang="en-US" sz="2800" i="1" dirty="0" smtClean="0"/>
              <a:t>Statement 4</a:t>
            </a:r>
          </a:p>
          <a:p>
            <a:r>
              <a:rPr lang="en-US" sz="2800" dirty="0" smtClean="0"/>
              <a:t>Rollback;</a:t>
            </a:r>
          </a:p>
          <a:p>
            <a:r>
              <a:rPr lang="en-US" sz="2800" i="1" dirty="0" smtClean="0"/>
              <a:t>Statement 5</a:t>
            </a:r>
          </a:p>
          <a:p>
            <a:r>
              <a:rPr lang="en-US" sz="2800" i="1" dirty="0" smtClean="0"/>
              <a:t>…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971800" y="1296528"/>
            <a:ext cx="2667000" cy="121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15000" y="17642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Transaction 1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71800" y="2590800"/>
            <a:ext cx="2667000" cy="121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50442" y="301517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Transaction 2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971800" y="3886200"/>
            <a:ext cx="2667000" cy="81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50442" y="410755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Transaction not ended yet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ID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581400" y="3022975"/>
            <a:ext cx="1981200" cy="203012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Block Changed by Transaction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867400" y="2109421"/>
            <a:ext cx="1981200" cy="203012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Undo Segment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95400" y="2109421"/>
            <a:ext cx="1981200" cy="203012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Redo Buffer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96100" y="3663559"/>
            <a:ext cx="685800" cy="913554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81600" y="3682414"/>
            <a:ext cx="685800" cy="91355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0" y="3530505"/>
            <a:ext cx="685800" cy="913554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6000" y="3530505"/>
            <a:ext cx="685800" cy="91355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post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2209800" y="4545566"/>
            <a:ext cx="2971800" cy="1223359"/>
          </a:xfrm>
          <a:custGeom>
            <a:avLst/>
            <a:gdLst>
              <a:gd name="connsiteX0" fmla="*/ 0 w 1959429"/>
              <a:gd name="connsiteY0" fmla="*/ 315686 h 836386"/>
              <a:gd name="connsiteX1" fmla="*/ 1513114 w 1959429"/>
              <a:gd name="connsiteY1" fmla="*/ 783772 h 836386"/>
              <a:gd name="connsiteX2" fmla="*/ 1959429 w 1959429"/>
              <a:gd name="connsiteY2" fmla="*/ 0 h 83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9429" h="836386">
                <a:moveTo>
                  <a:pt x="0" y="315686"/>
                </a:moveTo>
                <a:cubicBezTo>
                  <a:pt x="593271" y="576036"/>
                  <a:pt x="1186543" y="836386"/>
                  <a:pt x="1513114" y="783772"/>
                </a:cubicBezTo>
                <a:cubicBezTo>
                  <a:pt x="1839685" y="731158"/>
                  <a:pt x="1899557" y="365579"/>
                  <a:pt x="1959429" y="0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724400" y="4647071"/>
            <a:ext cx="2514600" cy="1215656"/>
          </a:xfrm>
          <a:custGeom>
            <a:avLst/>
            <a:gdLst>
              <a:gd name="connsiteX0" fmla="*/ 0 w 1959429"/>
              <a:gd name="connsiteY0" fmla="*/ 315686 h 836386"/>
              <a:gd name="connsiteX1" fmla="*/ 1513114 w 1959429"/>
              <a:gd name="connsiteY1" fmla="*/ 783772 h 836386"/>
              <a:gd name="connsiteX2" fmla="*/ 1959429 w 1959429"/>
              <a:gd name="connsiteY2" fmla="*/ 0 h 83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9429" h="836386">
                <a:moveTo>
                  <a:pt x="0" y="315686"/>
                </a:moveTo>
                <a:cubicBezTo>
                  <a:pt x="593271" y="576036"/>
                  <a:pt x="1186543" y="836386"/>
                  <a:pt x="1513114" y="783772"/>
                </a:cubicBezTo>
                <a:cubicBezTo>
                  <a:pt x="1839685" y="731158"/>
                  <a:pt x="1899557" y="365579"/>
                  <a:pt x="1959429" y="0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971800" y="1195867"/>
            <a:ext cx="4267200" cy="2392640"/>
          </a:xfrm>
          <a:custGeom>
            <a:avLst/>
            <a:gdLst>
              <a:gd name="connsiteX0" fmla="*/ 3374572 w 3374572"/>
              <a:gd name="connsiteY0" fmla="*/ 1796142 h 1796142"/>
              <a:gd name="connsiteX1" fmla="*/ 1654629 w 3374572"/>
              <a:gd name="connsiteY1" fmla="*/ 32657 h 1796142"/>
              <a:gd name="connsiteX2" fmla="*/ 0 w 3374572"/>
              <a:gd name="connsiteY2" fmla="*/ 1600199 h 1796142"/>
              <a:gd name="connsiteX3" fmla="*/ 0 w 3374572"/>
              <a:gd name="connsiteY3" fmla="*/ 1600199 h 1796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4572" h="1796142">
                <a:moveTo>
                  <a:pt x="3374572" y="1796142"/>
                </a:moveTo>
                <a:cubicBezTo>
                  <a:pt x="2795815" y="930728"/>
                  <a:pt x="2217058" y="65314"/>
                  <a:pt x="1654629" y="32657"/>
                </a:cubicBezTo>
                <a:cubicBezTo>
                  <a:pt x="1092200" y="0"/>
                  <a:pt x="0" y="1600199"/>
                  <a:pt x="0" y="1600199"/>
                </a:cubicBezTo>
                <a:lnTo>
                  <a:pt x="0" y="1600199"/>
                </a:lnTo>
              </a:path>
            </a:pathLst>
          </a:custGeom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854669"/>
          </a:xfrm>
        </p:spPr>
        <p:txBody>
          <a:bodyPr>
            <a:normAutofit/>
          </a:bodyPr>
          <a:lstStyle/>
          <a:p>
            <a:r>
              <a:rPr lang="en-US" dirty="0" smtClean="0"/>
              <a:t>Local Transaction ID</a:t>
            </a:r>
          </a:p>
          <a:p>
            <a:pPr lvl="1"/>
            <a:r>
              <a:rPr lang="en-US" dirty="0" err="1" smtClean="0"/>
              <a:t>dbms_transaction.local_transaction_id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4600" y="2931065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heSansMonoConNormal" pitchFamily="34" charset="0"/>
              </a:rPr>
              <a:t>10.25.31749</a:t>
            </a:r>
            <a:endParaRPr lang="en-US" sz="4800" dirty="0">
              <a:latin typeface="TheSansMonoConNorm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4656667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  <a:cs typeface="Arial" pitchFamily="34" charset="0"/>
              </a:rPr>
              <a:t>Undo Segment#</a:t>
            </a:r>
            <a:endParaRPr lang="en-US" sz="24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4647072"/>
            <a:ext cx="1725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  <a:cs typeface="Arial" pitchFamily="34" charset="0"/>
              </a:rPr>
              <a:t>Slot# in that segment</a:t>
            </a:r>
            <a:endParaRPr lang="en-US" sz="24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2" y="4647072"/>
            <a:ext cx="1752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  <a:cs typeface="Arial" pitchFamily="34" charset="0"/>
              </a:rPr>
              <a:t>Sequence# in that slot</a:t>
            </a:r>
            <a:endParaRPr lang="en-US" sz="2400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14600" y="3936531"/>
            <a:ext cx="381000" cy="81204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886200" y="3936529"/>
            <a:ext cx="0" cy="7105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181600" y="3936530"/>
            <a:ext cx="381000" cy="72013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 Narrow" pitchFamily="34" charset="0"/>
              </a:rPr>
              <a:t>l</a:t>
            </a:r>
            <a:r>
              <a:rPr lang="en-US" sz="1200" dirty="0" err="1" smtClean="0">
                <a:latin typeface="Arial Narrow" pitchFamily="34" charset="0"/>
              </a:rPr>
              <a:t>octxnid.sql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memory structure that holds all the active transactions in the instance</a:t>
            </a:r>
          </a:p>
          <a:p>
            <a:r>
              <a:rPr lang="en-US" dirty="0" smtClean="0"/>
              <a:t>Exposed </a:t>
            </a:r>
            <a:r>
              <a:rPr lang="en-US" dirty="0"/>
              <a:t>through </a:t>
            </a:r>
            <a:r>
              <a:rPr lang="en-US" dirty="0" smtClean="0"/>
              <a:t>X$KTCXB</a:t>
            </a:r>
          </a:p>
          <a:p>
            <a:r>
              <a:rPr lang="en-US" dirty="0" smtClean="0"/>
              <a:t>Shown as V$TRANSACTION</a:t>
            </a:r>
          </a:p>
          <a:p>
            <a:r>
              <a:rPr lang="en-US" dirty="0" smtClean="0"/>
              <a:t>Different Across Instances in RAC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Different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the transactions in the instance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select </a:t>
            </a:r>
            <a:r>
              <a:rPr lang="en-US" dirty="0" err="1" smtClean="0">
                <a:latin typeface="TheSansMonoConNormal" pitchFamily="34" charset="0"/>
              </a:rPr>
              <a:t>addr</a:t>
            </a:r>
            <a:r>
              <a:rPr lang="en-US" dirty="0" smtClean="0">
                <a:latin typeface="TheSansMonoConNormal" pitchFamily="34" charset="0"/>
              </a:rPr>
              <a:t>, </a:t>
            </a:r>
            <a:r>
              <a:rPr lang="en-US" dirty="0" err="1" smtClean="0">
                <a:latin typeface="TheSansMonoConNormal" pitchFamily="34" charset="0"/>
              </a:rPr>
              <a:t>xidusn</a:t>
            </a:r>
            <a:r>
              <a:rPr lang="en-US" dirty="0" smtClean="0">
                <a:latin typeface="TheSansMonoConNormal" pitchFamily="34" charset="0"/>
              </a:rPr>
              <a:t>, </a:t>
            </a:r>
            <a:r>
              <a:rPr lang="en-US" dirty="0" err="1" smtClean="0">
                <a:latin typeface="TheSansMonoConNormal" pitchFamily="34" charset="0"/>
              </a:rPr>
              <a:t>xidslot</a:t>
            </a:r>
            <a:r>
              <a:rPr lang="en-US" dirty="0" smtClean="0">
                <a:latin typeface="TheSansMonoConNormal" pitchFamily="34" charset="0"/>
              </a:rPr>
              <a:t>, </a:t>
            </a:r>
            <a:r>
              <a:rPr lang="en-US" dirty="0" err="1" smtClean="0">
                <a:latin typeface="TheSansMonoConNormal" pitchFamily="34" charset="0"/>
              </a:rPr>
              <a:t>xidsqn</a:t>
            </a:r>
            <a:endParaRPr lang="en-US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from </a:t>
            </a:r>
            <a:r>
              <a:rPr lang="en-US" dirty="0" err="1" smtClean="0">
                <a:latin typeface="TheSansMonoConNormal" pitchFamily="34" charset="0"/>
              </a:rPr>
              <a:t>v$transaction</a:t>
            </a:r>
            <a:r>
              <a:rPr lang="en-US" dirty="0" smtClean="0">
                <a:latin typeface="TheSansMonoConNormal" pitchFamily="34" charset="0"/>
              </a:rPr>
              <a:t>;</a:t>
            </a:r>
          </a:p>
          <a:p>
            <a:pPr lvl="1"/>
            <a:r>
              <a:rPr lang="en-US" dirty="0" smtClean="0"/>
              <a:t>ADDR: the address of the transaction – a raw value</a:t>
            </a:r>
          </a:p>
          <a:p>
            <a:pPr lvl="1"/>
            <a:r>
              <a:rPr lang="en-US" dirty="0" smtClean="0"/>
              <a:t>XIDUSN: the undo segment number</a:t>
            </a:r>
          </a:p>
          <a:p>
            <a:pPr lvl="1"/>
            <a:r>
              <a:rPr lang="en-US" dirty="0" smtClean="0"/>
              <a:t>XIDSLOT: the slot#</a:t>
            </a:r>
          </a:p>
          <a:p>
            <a:pPr lvl="1"/>
            <a:r>
              <a:rPr lang="en-US" dirty="0" smtClean="0"/>
              <a:t>XIDSQN: the sequence# or record# inside the slot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Vtxn.sql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Txn</a:t>
            </a:r>
            <a:r>
              <a:rPr lang="en-US" dirty="0" smtClean="0"/>
              <a:t> and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114800" cy="2159187"/>
          </a:xfrm>
        </p:spPr>
        <p:txBody>
          <a:bodyPr>
            <a:noAutofit/>
          </a:bodyPr>
          <a:lstStyle/>
          <a:p>
            <a:r>
              <a:rPr lang="en-US" sz="2800" dirty="0" smtClean="0"/>
              <a:t>To Know Active </a:t>
            </a:r>
            <a:r>
              <a:rPr lang="en-US" sz="2800" dirty="0" err="1" smtClean="0"/>
              <a:t>Txn</a:t>
            </a:r>
            <a:r>
              <a:rPr lang="en-US" sz="2800" dirty="0" smtClean="0"/>
              <a:t> of a Session, join with V$SESSION</a:t>
            </a:r>
          </a:p>
          <a:p>
            <a:r>
              <a:rPr lang="en-US" sz="2800" dirty="0" smtClean="0"/>
              <a:t>Columns to join: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1195867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endParaRPr lang="en-US" sz="2400" dirty="0" smtClean="0">
              <a:latin typeface="TheSansMonoConNormal" pitchFamily="34" charset="0"/>
            </a:endParaRPr>
          </a:p>
          <a:p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r>
              <a:rPr lang="en-US" sz="2400" dirty="0" smtClean="0">
                <a:latin typeface="TheSansMonoConNormal" pitchFamily="34" charset="0"/>
              </a:rPr>
              <a:t> s, </a:t>
            </a:r>
            <a:r>
              <a:rPr lang="en-US" sz="2400" dirty="0" err="1" smtClean="0">
                <a:latin typeface="TheSansMonoConNormal" pitchFamily="34" charset="0"/>
              </a:rPr>
              <a:t>v$transaction</a:t>
            </a:r>
            <a:r>
              <a:rPr lang="en-US" sz="2400" dirty="0" smtClean="0">
                <a:latin typeface="TheSansMonoConNormal" pitchFamily="34" charset="0"/>
              </a:rPr>
              <a:t> t</a:t>
            </a:r>
          </a:p>
          <a:p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t.ses_addr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dirty="0" err="1" smtClean="0">
                <a:latin typeface="TheSansMonoConNormal" pitchFamily="34" charset="0"/>
              </a:rPr>
              <a:t>s.saddr</a:t>
            </a:r>
            <a:endParaRPr lang="en-US" sz="2400" dirty="0">
              <a:latin typeface="TheSansMonoConNorm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3891248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endParaRPr lang="en-US" sz="2400" dirty="0" smtClean="0">
              <a:latin typeface="TheSansMonoConNormal" pitchFamily="34" charset="0"/>
            </a:endParaRPr>
          </a:p>
          <a:p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r>
              <a:rPr lang="en-US" sz="2400" dirty="0" smtClean="0">
                <a:latin typeface="TheSansMonoConNormal" pitchFamily="34" charset="0"/>
              </a:rPr>
              <a:t> s, </a:t>
            </a:r>
            <a:r>
              <a:rPr lang="en-US" sz="2400" dirty="0" err="1" smtClean="0">
                <a:latin typeface="TheSansMonoConNormal" pitchFamily="34" charset="0"/>
              </a:rPr>
              <a:t>v$transaction</a:t>
            </a:r>
            <a:r>
              <a:rPr lang="en-US" sz="2400" dirty="0" smtClean="0">
                <a:latin typeface="TheSansMonoConNormal" pitchFamily="34" charset="0"/>
              </a:rPr>
              <a:t> t</a:t>
            </a:r>
          </a:p>
          <a:p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t.addr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dirty="0" err="1" smtClean="0">
                <a:latin typeface="TheSansMonoConNormal" pitchFamily="34" charset="0"/>
              </a:rPr>
              <a:t>s.taddr</a:t>
            </a:r>
            <a:endParaRPr lang="en-US" sz="2400" dirty="0">
              <a:latin typeface="TheSansMonoConNorm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00615"/>
              </p:ext>
            </p:extLst>
          </p:nvPr>
        </p:nvGraphicFramePr>
        <p:xfrm>
          <a:off x="457200" y="3936529"/>
          <a:ext cx="4191000" cy="1827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828800"/>
              </a:tblGrid>
              <a:tr h="60903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V$TRANSACTION</a:t>
                      </a:r>
                      <a:endParaRPr lang="en-US" sz="2400" dirty="0"/>
                    </a:p>
                  </a:txBody>
                  <a:tcPr marT="60904" marB="60904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V$SESSION</a:t>
                      </a:r>
                      <a:endParaRPr lang="en-US" sz="2400" dirty="0"/>
                    </a:p>
                  </a:txBody>
                  <a:tcPr marT="60904" marB="60904"/>
                </a:tc>
              </a:tr>
              <a:tr h="60903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ADDR</a:t>
                      </a:r>
                      <a:endParaRPr lang="en-US" sz="2400" dirty="0"/>
                    </a:p>
                  </a:txBody>
                  <a:tcPr marT="60904" marB="60904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TADDR</a:t>
                      </a:r>
                      <a:endParaRPr lang="en-US" sz="2400" dirty="0"/>
                    </a:p>
                  </a:txBody>
                  <a:tcPr marT="60904" marB="60904"/>
                </a:tc>
              </a:tr>
              <a:tr h="60903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SES_ADDR</a:t>
                      </a:r>
                      <a:endParaRPr lang="en-US" sz="2400" dirty="0"/>
                    </a:p>
                  </a:txBody>
                  <a:tcPr marT="60904" marB="60904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SADDR</a:t>
                      </a:r>
                      <a:endParaRPr lang="en-US" sz="2400" dirty="0"/>
                    </a:p>
                  </a:txBody>
                  <a:tcPr marT="60904" marB="60904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24400" y="332749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Sesstxn.sql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424917" y="2850618"/>
            <a:ext cx="1589567" cy="1647103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Block Changed by Transaction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59034" y="2109422"/>
            <a:ext cx="1589567" cy="1647103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Undo Segment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90801" y="2109422"/>
            <a:ext cx="1589567" cy="1647103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Redo Buffer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3582" y="3344748"/>
            <a:ext cx="550235" cy="741196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pre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2774213" y="3262394"/>
            <a:ext cx="550235" cy="741196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pre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3385584" y="3262394"/>
            <a:ext cx="550235" cy="74119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post</a:t>
            </a:r>
            <a:endParaRPr lang="en-US" sz="1600" dirty="0"/>
          </a:p>
        </p:txBody>
      </p:sp>
      <p:sp>
        <p:nvSpPr>
          <p:cNvPr id="13" name="Freeform 12"/>
          <p:cNvSpPr/>
          <p:nvPr/>
        </p:nvSpPr>
        <p:spPr>
          <a:xfrm>
            <a:off x="5219700" y="4174551"/>
            <a:ext cx="1572100" cy="903946"/>
          </a:xfrm>
          <a:custGeom>
            <a:avLst/>
            <a:gdLst>
              <a:gd name="connsiteX0" fmla="*/ 0 w 1959429"/>
              <a:gd name="connsiteY0" fmla="*/ 315686 h 836386"/>
              <a:gd name="connsiteX1" fmla="*/ 1513114 w 1959429"/>
              <a:gd name="connsiteY1" fmla="*/ 783772 h 836386"/>
              <a:gd name="connsiteX2" fmla="*/ 1959429 w 1959429"/>
              <a:gd name="connsiteY2" fmla="*/ 0 h 83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9429" h="836386">
                <a:moveTo>
                  <a:pt x="0" y="315686"/>
                </a:moveTo>
                <a:cubicBezTo>
                  <a:pt x="593271" y="576036"/>
                  <a:pt x="1186543" y="836386"/>
                  <a:pt x="1513114" y="783772"/>
                </a:cubicBezTo>
                <a:cubicBezTo>
                  <a:pt x="1839685" y="731158"/>
                  <a:pt x="1899557" y="365579"/>
                  <a:pt x="1959429" y="0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" name="Freeform 14"/>
          <p:cNvSpPr/>
          <p:nvPr/>
        </p:nvSpPr>
        <p:spPr>
          <a:xfrm>
            <a:off x="3494314" y="1145569"/>
            <a:ext cx="2982686" cy="2392640"/>
          </a:xfrm>
          <a:custGeom>
            <a:avLst/>
            <a:gdLst>
              <a:gd name="connsiteX0" fmla="*/ 3374572 w 3374572"/>
              <a:gd name="connsiteY0" fmla="*/ 1796142 h 1796142"/>
              <a:gd name="connsiteX1" fmla="*/ 1654629 w 3374572"/>
              <a:gd name="connsiteY1" fmla="*/ 32657 h 1796142"/>
              <a:gd name="connsiteX2" fmla="*/ 0 w 3374572"/>
              <a:gd name="connsiteY2" fmla="*/ 1600199 h 1796142"/>
              <a:gd name="connsiteX3" fmla="*/ 0 w 3374572"/>
              <a:gd name="connsiteY3" fmla="*/ 1600199 h 1796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4572" h="1796142">
                <a:moveTo>
                  <a:pt x="3374572" y="1796142"/>
                </a:moveTo>
                <a:cubicBezTo>
                  <a:pt x="2795815" y="930728"/>
                  <a:pt x="2217058" y="65314"/>
                  <a:pt x="1654629" y="32657"/>
                </a:cubicBezTo>
                <a:cubicBezTo>
                  <a:pt x="1092200" y="0"/>
                  <a:pt x="0" y="1600199"/>
                  <a:pt x="0" y="1600199"/>
                </a:cubicBezTo>
                <a:lnTo>
                  <a:pt x="0" y="1600199"/>
                </a:lnTo>
              </a:path>
            </a:pathLst>
          </a:custGeom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743200" y="5256107"/>
            <a:ext cx="1143000" cy="406024"/>
          </a:xfrm>
          <a:prstGeom prst="ellipse">
            <a:avLst/>
          </a:prstGeom>
          <a:scene3d>
            <a:camera prst="perspectiveRelaxedModerately" fov="0"/>
            <a:lightRig rig="threePt" dir="t"/>
          </a:scene3d>
          <a:sp3d extrusionH="571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Redo</a:t>
            </a:r>
            <a:endParaRPr lang="en-US" dirty="0"/>
          </a:p>
        </p:txBody>
      </p:sp>
      <p:sp>
        <p:nvSpPr>
          <p:cNvPr id="17" name="Down Arrow 16"/>
          <p:cNvSpPr/>
          <p:nvPr/>
        </p:nvSpPr>
        <p:spPr>
          <a:xfrm>
            <a:off x="3048000" y="4139541"/>
            <a:ext cx="533400" cy="101506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81400" y="454556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flush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914400" y="4647071"/>
            <a:ext cx="1371600" cy="913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Commit Marker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438400" y="5154601"/>
            <a:ext cx="7620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this is about?</a:t>
            </a:r>
          </a:p>
          <a:p>
            <a:pPr lvl="1"/>
            <a:r>
              <a:rPr lang="en-US" dirty="0" smtClean="0"/>
              <a:t>Learning How Oracle Locking Works</a:t>
            </a:r>
          </a:p>
          <a:p>
            <a:pPr lvl="1"/>
            <a:r>
              <a:rPr lang="en-US" dirty="0" smtClean="0"/>
              <a:t>Understanding locking behavior</a:t>
            </a:r>
          </a:p>
          <a:p>
            <a:pPr lvl="1"/>
            <a:r>
              <a:rPr lang="en-US" dirty="0" smtClean="0"/>
              <a:t>Tuning locking operations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SQL*Plus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ITL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a file and block</a:t>
            </a:r>
          </a:p>
          <a:p>
            <a:pPr lvl="1">
              <a:buNone/>
            </a:pPr>
            <a:r>
              <a:rPr lang="en-US" sz="2400" dirty="0">
                <a:latin typeface="TheSansMonoConNormal" pitchFamily="34" charset="0"/>
              </a:rPr>
              <a:t>select col1,</a:t>
            </a:r>
          </a:p>
          <a:p>
            <a:pPr lvl="1">
              <a:buNone/>
            </a:pPr>
            <a:r>
              <a:rPr lang="en-US" sz="2400" dirty="0">
                <a:latin typeface="TheSansMonoConNormal" pitchFamily="34" charset="0"/>
              </a:rPr>
              <a:t>   </a:t>
            </a:r>
            <a:r>
              <a:rPr lang="en-US" sz="2400" dirty="0" err="1">
                <a:latin typeface="TheSansMonoConNormal" pitchFamily="34" charset="0"/>
              </a:rPr>
              <a:t>dbms_rowid.rowid_relative_fno</a:t>
            </a:r>
            <a:r>
              <a:rPr lang="en-US" sz="2400" dirty="0">
                <a:latin typeface="TheSansMonoConNormal" pitchFamily="34" charset="0"/>
              </a:rPr>
              <a:t>(</a:t>
            </a:r>
            <a:r>
              <a:rPr lang="en-US" sz="2400" dirty="0" err="1">
                <a:latin typeface="TheSansMonoConNormal" pitchFamily="34" charset="0"/>
              </a:rPr>
              <a:t>rowid</a:t>
            </a:r>
            <a:r>
              <a:rPr lang="en-US" sz="2400" dirty="0">
                <a:latin typeface="TheSansMonoConNormal" pitchFamily="34" charset="0"/>
              </a:rPr>
              <a:t>) file#,</a:t>
            </a:r>
          </a:p>
          <a:p>
            <a:pPr lvl="1">
              <a:buNone/>
            </a:pPr>
            <a:r>
              <a:rPr lang="en-US" sz="2400" dirty="0">
                <a:latin typeface="TheSansMonoConNormal" pitchFamily="34" charset="0"/>
              </a:rPr>
              <a:t>   </a:t>
            </a:r>
            <a:r>
              <a:rPr lang="en-US" sz="2400" dirty="0" err="1">
                <a:latin typeface="TheSansMonoConNormal" pitchFamily="34" charset="0"/>
              </a:rPr>
              <a:t>dbms_rowid.rowid_block_number</a:t>
            </a:r>
            <a:r>
              <a:rPr lang="en-US" sz="2400" dirty="0">
                <a:latin typeface="TheSansMonoConNormal" pitchFamily="34" charset="0"/>
              </a:rPr>
              <a:t>(</a:t>
            </a:r>
            <a:r>
              <a:rPr lang="en-US" sz="2400" dirty="0" err="1">
                <a:latin typeface="TheSansMonoConNormal" pitchFamily="34" charset="0"/>
              </a:rPr>
              <a:t>rowid</a:t>
            </a:r>
            <a:r>
              <a:rPr lang="en-US" sz="2400" dirty="0">
                <a:latin typeface="TheSansMonoConNormal" pitchFamily="34" charset="0"/>
              </a:rPr>
              <a:t>) block#</a:t>
            </a:r>
          </a:p>
          <a:p>
            <a:pPr lvl="1">
              <a:buNone/>
            </a:pPr>
            <a:r>
              <a:rPr lang="en-US" sz="2400" dirty="0">
                <a:latin typeface="TheSansMonoConNormal" pitchFamily="34" charset="0"/>
              </a:rPr>
              <a:t>from </a:t>
            </a:r>
            <a:r>
              <a:rPr lang="en-US" sz="2400" dirty="0" smtClean="0">
                <a:latin typeface="TheSansMonoConNormal" pitchFamily="34" charset="0"/>
              </a:rPr>
              <a:t>&lt;</a:t>
            </a:r>
            <a:r>
              <a:rPr lang="en-US" sz="2400" dirty="0" err="1" smtClean="0">
                <a:latin typeface="TheSansMonoConNormal" pitchFamily="34" charset="0"/>
              </a:rPr>
              <a:t>TableName</a:t>
            </a:r>
            <a:r>
              <a:rPr lang="en-US" sz="2400" dirty="0" smtClean="0">
                <a:latin typeface="TheSansMonoConNormal" pitchFamily="34" charset="0"/>
              </a:rPr>
              <a:t>&gt;;</a:t>
            </a:r>
            <a:endParaRPr lang="en-US" sz="2400" dirty="0">
              <a:latin typeface="TheSansMonoConNormal" pitchFamily="34" charset="0"/>
            </a:endParaRPr>
          </a:p>
          <a:p>
            <a:r>
              <a:rPr lang="en-US" dirty="0" smtClean="0"/>
              <a:t>Getting a block dump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alter system dump </a:t>
            </a:r>
            <a:r>
              <a:rPr lang="en-US" sz="2400" dirty="0" err="1" smtClean="0">
                <a:latin typeface="TheSansMonoConNormal" pitchFamily="34" charset="0"/>
              </a:rPr>
              <a:t>datafile</a:t>
            </a:r>
            <a:r>
              <a:rPr lang="en-US" sz="2400" dirty="0" smtClean="0">
                <a:latin typeface="TheSansMonoConNormal" pitchFamily="34" charset="0"/>
              </a:rPr>
              <a:t> &lt;DF#&gt; block min &lt;block#&gt; block max &lt;block#&gt;;</a:t>
            </a:r>
          </a:p>
          <a:p>
            <a:r>
              <a:rPr lang="en-US" dirty="0" smtClean="0"/>
              <a:t>Creates a </a:t>
            </a:r>
            <a:r>
              <a:rPr lang="en-US" dirty="0" err="1" smtClean="0"/>
              <a:t>tracefile</a:t>
            </a:r>
            <a:r>
              <a:rPr lang="en-US" dirty="0" smtClean="0"/>
              <a:t> with the dump of the block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Dump.sql</a:t>
            </a:r>
            <a:endParaRPr lang="en-US" sz="1200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8767" y="139888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Block.sql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ITL Record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71140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heSansMonoConNormal" pitchFamily="34" charset="0"/>
              </a:rPr>
              <a:t>Itl</a:t>
            </a:r>
            <a:r>
              <a:rPr lang="en-US" dirty="0" smtClean="0">
                <a:latin typeface="TheSansMonoConNormal" pitchFamily="34" charset="0"/>
              </a:rPr>
              <a:t>           </a:t>
            </a:r>
            <a:r>
              <a:rPr lang="en-US" dirty="0" err="1" smtClean="0">
                <a:latin typeface="TheSansMonoConNormal" pitchFamily="34" charset="0"/>
              </a:rPr>
              <a:t>Xid</a:t>
            </a:r>
            <a:r>
              <a:rPr lang="en-US" dirty="0" smtClean="0">
                <a:latin typeface="TheSansMonoConNormal" pitchFamily="34" charset="0"/>
              </a:rPr>
              <a:t>                  </a:t>
            </a:r>
            <a:r>
              <a:rPr lang="en-US" dirty="0" err="1" smtClean="0">
                <a:latin typeface="TheSansMonoConNormal" pitchFamily="34" charset="0"/>
              </a:rPr>
              <a:t>Uba</a:t>
            </a:r>
            <a:r>
              <a:rPr lang="en-US" dirty="0" smtClean="0">
                <a:latin typeface="TheSansMonoConNormal" pitchFamily="34" charset="0"/>
              </a:rPr>
              <a:t>         Flag  </a:t>
            </a:r>
            <a:r>
              <a:rPr lang="en-US" dirty="0" err="1" smtClean="0">
                <a:latin typeface="TheSansMonoConNormal" pitchFamily="34" charset="0"/>
              </a:rPr>
              <a:t>Lck</a:t>
            </a:r>
            <a:r>
              <a:rPr lang="en-US" dirty="0" smtClean="0">
                <a:latin typeface="TheSansMonoConNormal" pitchFamily="34" charset="0"/>
              </a:rPr>
              <a:t>        </a:t>
            </a:r>
            <a:r>
              <a:rPr lang="en-US" dirty="0" err="1" smtClean="0">
                <a:latin typeface="TheSansMonoConNormal" pitchFamily="34" charset="0"/>
              </a:rPr>
              <a:t>Scn</a:t>
            </a:r>
            <a:r>
              <a:rPr lang="en-US" dirty="0" smtClean="0">
                <a:latin typeface="TheSansMonoConNormal" pitchFamily="34" charset="0"/>
              </a:rPr>
              <a:t>/</a:t>
            </a:r>
            <a:r>
              <a:rPr lang="en-US" dirty="0" err="1" smtClean="0">
                <a:latin typeface="TheSansMonoConNormal" pitchFamily="34" charset="0"/>
              </a:rPr>
              <a:t>Fsc</a:t>
            </a:r>
            <a:endParaRPr lang="en-US" dirty="0" smtClean="0">
              <a:latin typeface="TheSansMonoConNormal" pitchFamily="34" charset="0"/>
            </a:endParaRPr>
          </a:p>
          <a:p>
            <a:r>
              <a:rPr lang="en-US" dirty="0" smtClean="0">
                <a:latin typeface="TheSansMonoConNormal" pitchFamily="34" charset="0"/>
              </a:rPr>
              <a:t>0x01   0x000a.019.00007c05  0x00c00288.1607.0e  ----    1  </a:t>
            </a:r>
            <a:r>
              <a:rPr lang="en-US" dirty="0" err="1" smtClean="0">
                <a:latin typeface="TheSansMonoConNormal" pitchFamily="34" charset="0"/>
              </a:rPr>
              <a:t>fsc</a:t>
            </a:r>
            <a:r>
              <a:rPr lang="en-US" dirty="0" smtClean="0">
                <a:latin typeface="TheSansMonoConNormal" pitchFamily="34" charset="0"/>
              </a:rPr>
              <a:t> 0x0000.00000000</a:t>
            </a:r>
          </a:p>
          <a:p>
            <a:r>
              <a:rPr lang="en-US" dirty="0" smtClean="0">
                <a:latin typeface="TheSansMonoConNormal" pitchFamily="34" charset="0"/>
              </a:rPr>
              <a:t>0x02   0x0003.017.00009e24  0x00c00862.190a.0f  C---    0  </a:t>
            </a:r>
            <a:r>
              <a:rPr lang="en-US" dirty="0" err="1" smtClean="0">
                <a:latin typeface="TheSansMonoConNormal" pitchFamily="34" charset="0"/>
              </a:rPr>
              <a:t>scn</a:t>
            </a:r>
            <a:r>
              <a:rPr lang="en-US" dirty="0" smtClean="0">
                <a:latin typeface="TheSansMonoConNormal" pitchFamily="34" charset="0"/>
              </a:rPr>
              <a:t> 0x0000.02234e2b</a:t>
            </a:r>
          </a:p>
          <a:p>
            <a:endParaRPr lang="en-US" dirty="0">
              <a:latin typeface="TheSansMonoConNorm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319071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Transaction ID, corresponding to V$TRANSACTION</a:t>
            </a:r>
            <a:endParaRPr lang="en-US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656546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Undo Segment Information</a:t>
            </a:r>
            <a:endParaRPr lang="en-US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85460" y="4841211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Flag – locked, etc.</a:t>
            </a:r>
            <a:endParaRPr lang="en-US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481084" y="3836096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Number of rows locked</a:t>
            </a:r>
            <a:endParaRPr lang="en-US" sz="2400" i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752600" y="2571087"/>
            <a:ext cx="381000" cy="70565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819400" y="2615824"/>
            <a:ext cx="1066800" cy="204072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0"/>
          </p:cNvCxnSpPr>
          <p:nvPr/>
        </p:nvCxnSpPr>
        <p:spPr>
          <a:xfrm flipV="1">
            <a:off x="4504660" y="2743200"/>
            <a:ext cx="981740" cy="209801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553200" y="2743200"/>
            <a:ext cx="147084" cy="12202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62000" y="1906409"/>
            <a:ext cx="2438400" cy="40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276600" y="1906409"/>
            <a:ext cx="2133600" cy="40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486400" y="2209800"/>
            <a:ext cx="609600" cy="40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00800" y="2209800"/>
            <a:ext cx="304800" cy="40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400800" y="5072043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SCN at which the ITL entry was created</a:t>
            </a:r>
            <a:endParaRPr lang="en-US" sz="2400" i="1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919484" y="2615824"/>
            <a:ext cx="73542" cy="246384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20" grpId="0" animBg="1"/>
      <p:bldP spid="21" grpId="0" animBg="1"/>
      <p:bldP spid="22" grpId="0" animBg="1"/>
      <p:bldP spid="23" grpId="0" animBg="1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V$TRANSACTION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1143000"/>
            <a:ext cx="2209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ADDR</a:t>
            </a:r>
          </a:p>
          <a:p>
            <a:r>
              <a:rPr lang="en-US" sz="2800" dirty="0"/>
              <a:t>XIDUSN</a:t>
            </a:r>
          </a:p>
          <a:p>
            <a:r>
              <a:rPr lang="en-US" sz="2800" dirty="0"/>
              <a:t>XIDSLOT</a:t>
            </a:r>
          </a:p>
          <a:p>
            <a:r>
              <a:rPr lang="en-US" sz="2800" dirty="0"/>
              <a:t>XIDSQN</a:t>
            </a:r>
          </a:p>
          <a:p>
            <a:r>
              <a:rPr lang="en-US" sz="2800" dirty="0"/>
              <a:t>UBAFIL</a:t>
            </a:r>
          </a:p>
          <a:p>
            <a:r>
              <a:rPr lang="en-US" sz="2800" dirty="0"/>
              <a:t>UBABLK</a:t>
            </a:r>
          </a:p>
          <a:p>
            <a:r>
              <a:rPr lang="en-US" sz="2800" dirty="0"/>
              <a:t>UBASQN</a:t>
            </a:r>
          </a:p>
          <a:p>
            <a:r>
              <a:rPr lang="en-US" sz="2800" dirty="0"/>
              <a:t>UBAREC</a:t>
            </a:r>
          </a:p>
          <a:p>
            <a:r>
              <a:rPr lang="en-US" sz="2800" dirty="0" smtClean="0"/>
              <a:t>SES_ADDR</a:t>
            </a:r>
            <a:endParaRPr lang="en-US" sz="2800" dirty="0"/>
          </a:p>
          <a:p>
            <a:r>
              <a:rPr lang="en-US" sz="2800" dirty="0" smtClean="0"/>
              <a:t>USED_UREC</a:t>
            </a:r>
          </a:p>
          <a:p>
            <a:r>
              <a:rPr lang="en-US" sz="2800" dirty="0" smtClean="0"/>
              <a:t>USED_UBLK</a:t>
            </a:r>
            <a:endParaRPr lang="en-US" sz="2800" dirty="0"/>
          </a:p>
        </p:txBody>
      </p:sp>
      <p:sp>
        <p:nvSpPr>
          <p:cNvPr id="11" name="Rounded Rectangle 10"/>
          <p:cNvSpPr/>
          <p:nvPr/>
        </p:nvSpPr>
        <p:spPr>
          <a:xfrm>
            <a:off x="1219200" y="1676400"/>
            <a:ext cx="2590800" cy="1219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0" y="20574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Transaction Information</a:t>
            </a:r>
            <a:endParaRPr lang="en-US" sz="2400" i="1" dirty="0"/>
          </a:p>
        </p:txBody>
      </p:sp>
      <p:sp>
        <p:nvSpPr>
          <p:cNvPr id="13" name="Rounded Rectangle 12"/>
          <p:cNvSpPr/>
          <p:nvPr/>
        </p:nvSpPr>
        <p:spPr>
          <a:xfrm>
            <a:off x="1219200" y="2895600"/>
            <a:ext cx="2590800" cy="1752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10000" y="35052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Undo Information</a:t>
            </a:r>
            <a:endParaRPr lang="en-US" sz="2400" i="1" dirty="0"/>
          </a:p>
        </p:txBody>
      </p:sp>
      <p:sp>
        <p:nvSpPr>
          <p:cNvPr id="15" name="Rounded Rectangle 14"/>
          <p:cNvSpPr/>
          <p:nvPr/>
        </p:nvSpPr>
        <p:spPr>
          <a:xfrm>
            <a:off x="1219200" y="5044263"/>
            <a:ext cx="2590800" cy="823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10000" y="5271165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Undo Usage Information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99857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V$TRANSACTION_ENQUEUE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ADDR - transaction address</a:t>
            </a:r>
            <a:endParaRPr lang="en-US" sz="2400" dirty="0"/>
          </a:p>
          <a:p>
            <a:r>
              <a:rPr lang="en-US" sz="2400" dirty="0" smtClean="0"/>
              <a:t>KADDR – lock address</a:t>
            </a:r>
            <a:endParaRPr lang="en-US" sz="2400" dirty="0"/>
          </a:p>
          <a:p>
            <a:r>
              <a:rPr lang="en-US" sz="2400" dirty="0" smtClean="0"/>
              <a:t>SID – session SID</a:t>
            </a:r>
            <a:endParaRPr lang="en-US" sz="2400" dirty="0"/>
          </a:p>
          <a:p>
            <a:r>
              <a:rPr lang="en-US" sz="2400" dirty="0" smtClean="0"/>
              <a:t>TYPE – type of lock (TX for </a:t>
            </a:r>
            <a:r>
              <a:rPr lang="en-US" sz="2400" dirty="0" err="1" smtClean="0"/>
              <a:t>txn</a:t>
            </a:r>
            <a:r>
              <a:rPr lang="en-US" sz="2400" dirty="0" smtClean="0"/>
              <a:t> locks)</a:t>
            </a:r>
            <a:endParaRPr lang="en-US" sz="2400" dirty="0"/>
          </a:p>
          <a:p>
            <a:r>
              <a:rPr lang="en-US" sz="2400" dirty="0" smtClean="0"/>
              <a:t>ID1 – lock specific identifier </a:t>
            </a:r>
            <a:endParaRPr lang="en-US" sz="2400" dirty="0"/>
          </a:p>
          <a:p>
            <a:r>
              <a:rPr lang="en-US" sz="2400" dirty="0" smtClean="0"/>
              <a:t>ID2 – lock specific identifier</a:t>
            </a:r>
            <a:endParaRPr lang="en-US" sz="2400" dirty="0"/>
          </a:p>
          <a:p>
            <a:r>
              <a:rPr lang="en-US" sz="2400" dirty="0" smtClean="0"/>
              <a:t>LMODE – the mode the lock is in</a:t>
            </a:r>
            <a:endParaRPr lang="en-US" sz="2400" dirty="0"/>
          </a:p>
          <a:p>
            <a:r>
              <a:rPr lang="en-US" sz="2400" dirty="0" smtClean="0"/>
              <a:t>REQUEST – the mode the lock is requested</a:t>
            </a:r>
          </a:p>
          <a:p>
            <a:r>
              <a:rPr lang="en-US" sz="2400" dirty="0" smtClean="0"/>
              <a:t>CTIME – time since the current mode is granted</a:t>
            </a:r>
            <a:endParaRPr lang="en-US" sz="2400" dirty="0"/>
          </a:p>
          <a:p>
            <a:r>
              <a:rPr lang="en-US" sz="2400" dirty="0" smtClean="0"/>
              <a:t>BLOCK- if this </a:t>
            </a:r>
            <a:r>
              <a:rPr lang="en-US" sz="2400" dirty="0" err="1" smtClean="0"/>
              <a:t>txn</a:t>
            </a:r>
            <a:r>
              <a:rPr lang="en-US" sz="2400" dirty="0" smtClean="0"/>
              <a:t> has blocked another one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53200" y="3200400"/>
            <a:ext cx="2286000" cy="224676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0 </a:t>
            </a:r>
            <a:r>
              <a:rPr lang="en-US" sz="2000" dirty="0">
                <a:latin typeface="Arial Narrow" pitchFamily="34" charset="0"/>
              </a:rPr>
              <a:t>- none</a:t>
            </a:r>
          </a:p>
          <a:p>
            <a:r>
              <a:rPr lang="en-US" sz="2000" dirty="0" smtClean="0">
                <a:latin typeface="Arial Narrow" pitchFamily="34" charset="0"/>
              </a:rPr>
              <a:t>1 </a:t>
            </a:r>
            <a:r>
              <a:rPr lang="en-US" sz="2000" dirty="0">
                <a:latin typeface="Arial Narrow" pitchFamily="34" charset="0"/>
              </a:rPr>
              <a:t>- null (NULL)</a:t>
            </a:r>
          </a:p>
          <a:p>
            <a:r>
              <a:rPr lang="en-US" sz="2000" dirty="0" smtClean="0">
                <a:latin typeface="Arial Narrow" pitchFamily="34" charset="0"/>
              </a:rPr>
              <a:t>2 </a:t>
            </a:r>
            <a:r>
              <a:rPr lang="en-US" sz="2000" dirty="0">
                <a:latin typeface="Arial Narrow" pitchFamily="34" charset="0"/>
              </a:rPr>
              <a:t>- row-S (SS)</a:t>
            </a:r>
          </a:p>
          <a:p>
            <a:r>
              <a:rPr lang="en-US" sz="2000" dirty="0" smtClean="0">
                <a:latin typeface="Arial Narrow" pitchFamily="34" charset="0"/>
              </a:rPr>
              <a:t>3 </a:t>
            </a:r>
            <a:r>
              <a:rPr lang="en-US" sz="2000" dirty="0">
                <a:latin typeface="Arial Narrow" pitchFamily="34" charset="0"/>
              </a:rPr>
              <a:t>- row-X (SX)</a:t>
            </a:r>
          </a:p>
          <a:p>
            <a:r>
              <a:rPr lang="en-US" sz="2000" dirty="0" smtClean="0">
                <a:latin typeface="Arial Narrow" pitchFamily="34" charset="0"/>
              </a:rPr>
              <a:t>4 </a:t>
            </a:r>
            <a:r>
              <a:rPr lang="en-US" sz="2000" dirty="0">
                <a:latin typeface="Arial Narrow" pitchFamily="34" charset="0"/>
              </a:rPr>
              <a:t>- share (S)</a:t>
            </a:r>
          </a:p>
          <a:p>
            <a:r>
              <a:rPr lang="en-US" sz="2000" dirty="0" smtClean="0">
                <a:latin typeface="Arial Narrow" pitchFamily="34" charset="0"/>
              </a:rPr>
              <a:t>5 </a:t>
            </a:r>
            <a:r>
              <a:rPr lang="en-US" sz="2000" dirty="0">
                <a:latin typeface="Arial Narrow" pitchFamily="34" charset="0"/>
              </a:rPr>
              <a:t>- S/Row-X (SSX)</a:t>
            </a:r>
          </a:p>
          <a:p>
            <a:r>
              <a:rPr lang="en-US" sz="2000" dirty="0" smtClean="0">
                <a:latin typeface="Arial Narrow" pitchFamily="34" charset="0"/>
              </a:rPr>
              <a:t>6 </a:t>
            </a:r>
            <a:r>
              <a:rPr lang="en-US" sz="2000" dirty="0">
                <a:latin typeface="Arial Narrow" pitchFamily="34" charset="0"/>
              </a:rPr>
              <a:t>- exclusive (X</a:t>
            </a:r>
            <a:r>
              <a:rPr lang="en-US" sz="2000" dirty="0" smtClean="0">
                <a:latin typeface="Arial Narrow" pitchFamily="34" charset="0"/>
              </a:rPr>
              <a:t>)</a:t>
            </a:r>
            <a:endParaRPr lang="en-US" sz="2000" dirty="0">
              <a:latin typeface="Arial Narrow" pitchFamily="34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5943600" y="4323784"/>
            <a:ext cx="609600" cy="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648200" y="3962400"/>
            <a:ext cx="1905000" cy="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91200" y="1219200"/>
            <a:ext cx="29718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Difference from V$LOCK – this shows only trans locks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9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ITL Record Cleanout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ITL records are removed:</a:t>
            </a:r>
          </a:p>
          <a:p>
            <a:pPr lvl="1"/>
            <a:r>
              <a:rPr lang="en-US" dirty="0" smtClean="0"/>
              <a:t>Not when commit occurs</a:t>
            </a:r>
          </a:p>
          <a:p>
            <a:pPr lvl="1"/>
            <a:r>
              <a:rPr lang="en-US" dirty="0" smtClean="0"/>
              <a:t>When the block is revisited for a different transaction on the same blocks</a:t>
            </a:r>
          </a:p>
          <a:p>
            <a:pPr lvl="1"/>
            <a:r>
              <a:rPr lang="en-US" dirty="0" smtClean="0"/>
              <a:t>When the block is flushed out the disk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9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V$LOCKED_OBJECT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114800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Shows you the object locked</a:t>
            </a:r>
          </a:p>
          <a:p>
            <a:r>
              <a:rPr lang="en-US" dirty="0" smtClean="0">
                <a:latin typeface="TheSansMonoConNormal" pitchFamily="34" charset="0"/>
              </a:rPr>
              <a:t>XIDUSN</a:t>
            </a:r>
          </a:p>
          <a:p>
            <a:r>
              <a:rPr lang="en-US" dirty="0" smtClean="0">
                <a:latin typeface="TheSansMonoConNormal" pitchFamily="34" charset="0"/>
              </a:rPr>
              <a:t>XIDSLOT</a:t>
            </a:r>
          </a:p>
          <a:p>
            <a:r>
              <a:rPr lang="en-US" dirty="0" smtClean="0">
                <a:latin typeface="TheSansMonoConNormal" pitchFamily="34" charset="0"/>
              </a:rPr>
              <a:t>XIDSQN</a:t>
            </a:r>
          </a:p>
          <a:p>
            <a:r>
              <a:rPr lang="en-US" dirty="0" smtClean="0">
                <a:latin typeface="TheSansMonoConNormal" pitchFamily="34" charset="0"/>
              </a:rPr>
              <a:t>OBJECT_ID</a:t>
            </a:r>
          </a:p>
          <a:p>
            <a:r>
              <a:rPr lang="en-US" dirty="0" smtClean="0">
                <a:latin typeface="TheSansMonoConNormal" pitchFamily="34" charset="0"/>
              </a:rPr>
              <a:t>SESSION_ID</a:t>
            </a:r>
          </a:p>
          <a:p>
            <a:r>
              <a:rPr lang="en-US" dirty="0" smtClean="0">
                <a:latin typeface="TheSansMonoConNormal" pitchFamily="34" charset="0"/>
              </a:rPr>
              <a:t>ORACLE_USERNAME</a:t>
            </a:r>
          </a:p>
          <a:p>
            <a:r>
              <a:rPr lang="en-US" dirty="0" smtClean="0">
                <a:latin typeface="TheSansMonoConNormal" pitchFamily="34" charset="0"/>
              </a:rPr>
              <a:t>OS_USER_NAME</a:t>
            </a:r>
          </a:p>
          <a:p>
            <a:r>
              <a:rPr lang="en-US" dirty="0" smtClean="0">
                <a:latin typeface="TheSansMonoConNormal" pitchFamily="34" charset="0"/>
              </a:rPr>
              <a:t>PROCESS</a:t>
            </a:r>
          </a:p>
          <a:p>
            <a:r>
              <a:rPr lang="en-US" dirty="0" smtClean="0">
                <a:latin typeface="TheSansMonoConNormal" pitchFamily="34" charset="0"/>
              </a:rPr>
              <a:t>LOCKED_MODE</a:t>
            </a:r>
            <a:endParaRPr lang="en-US" dirty="0">
              <a:latin typeface="TheSansMonoConNorm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1143000"/>
            <a:ext cx="2895600" cy="1569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V$TRANSACTION</a:t>
            </a:r>
          </a:p>
          <a:p>
            <a:pPr lvl="1"/>
            <a:r>
              <a:rPr lang="en-US" sz="2400" dirty="0" smtClean="0">
                <a:latin typeface="TheSansMonoConNormal" pitchFamily="34" charset="0"/>
              </a:rPr>
              <a:t>XIDUSN</a:t>
            </a:r>
          </a:p>
          <a:p>
            <a:pPr lvl="1"/>
            <a:r>
              <a:rPr lang="en-US" sz="2400" dirty="0" smtClean="0">
                <a:latin typeface="TheSansMonoConNormal" pitchFamily="34" charset="0"/>
              </a:rPr>
              <a:t>XIDSLOT</a:t>
            </a:r>
          </a:p>
          <a:p>
            <a:pPr lvl="1"/>
            <a:r>
              <a:rPr lang="en-US" sz="2400" dirty="0" smtClean="0">
                <a:latin typeface="TheSansMonoConNormal" pitchFamily="34" charset="0"/>
              </a:rPr>
              <a:t>XIDSQN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86000" y="1703397"/>
            <a:ext cx="3048000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86000" y="2109421"/>
            <a:ext cx="3048000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86000" y="2514600"/>
            <a:ext cx="3048000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4800600" y="3225987"/>
            <a:ext cx="2895600" cy="31466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0 - None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1 - Null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2 - Row Share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3 - Row Exclusive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4 - Share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5 - Sub Share Exclusive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6 - Exclusive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5535320"/>
            <a:ext cx="2286000" cy="4566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76600" y="5715000"/>
            <a:ext cx="1447800" cy="0"/>
          </a:xfrm>
          <a:prstGeom prst="straightConnector1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Lockobj.sql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Locked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0593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select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owner               </a:t>
            </a:r>
            <a:r>
              <a:rPr lang="en-US" sz="2000" dirty="0" err="1" smtClean="0">
                <a:latin typeface="TheSansMonoConNormal" pitchFamily="34" charset="0"/>
              </a:rPr>
              <a:t>object_owner</a:t>
            </a:r>
            <a:r>
              <a:rPr lang="en-US" sz="2000" dirty="0" smtClean="0">
                <a:latin typeface="TheSansMonoConNormal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</a:t>
            </a:r>
            <a:r>
              <a:rPr lang="en-US" sz="2000" dirty="0" err="1" smtClean="0">
                <a:latin typeface="TheSansMonoConNormal" pitchFamily="34" charset="0"/>
              </a:rPr>
              <a:t>object_name</a:t>
            </a:r>
            <a:r>
              <a:rPr lang="en-US" sz="2000" dirty="0" smtClean="0">
                <a:latin typeface="TheSansMonoConNormal" pitchFamily="34" charset="0"/>
              </a:rPr>
              <a:t>         </a:t>
            </a:r>
            <a:r>
              <a:rPr lang="en-US" sz="2000" dirty="0" err="1" smtClean="0">
                <a:latin typeface="TheSansMonoConNormal" pitchFamily="34" charset="0"/>
              </a:rPr>
              <a:t>object_name</a:t>
            </a:r>
            <a:r>
              <a:rPr lang="en-US" sz="2000" dirty="0" smtClean="0">
                <a:latin typeface="TheSansMonoConNormal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</a:t>
            </a:r>
            <a:r>
              <a:rPr lang="en-US" sz="2000" dirty="0" err="1" smtClean="0">
                <a:latin typeface="TheSansMonoConNormal" pitchFamily="34" charset="0"/>
              </a:rPr>
              <a:t>session_id</a:t>
            </a:r>
            <a:r>
              <a:rPr lang="en-US" sz="2000" dirty="0" smtClean="0">
                <a:latin typeface="TheSansMonoConNormal" pitchFamily="34" charset="0"/>
              </a:rPr>
              <a:t>          </a:t>
            </a:r>
            <a:r>
              <a:rPr lang="en-US" sz="2000" dirty="0" err="1" smtClean="0">
                <a:latin typeface="TheSansMonoConNormal" pitchFamily="34" charset="0"/>
              </a:rPr>
              <a:t>oracle_sid</a:t>
            </a:r>
            <a:r>
              <a:rPr lang="en-US" sz="2000" dirty="0" smtClean="0">
                <a:latin typeface="TheSansMonoConNormal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</a:t>
            </a:r>
            <a:r>
              <a:rPr lang="en-US" sz="2000" dirty="0" err="1" smtClean="0">
                <a:latin typeface="TheSansMonoConNormal" pitchFamily="34" charset="0"/>
              </a:rPr>
              <a:t>oracle_username</a:t>
            </a:r>
            <a:r>
              <a:rPr lang="en-US" sz="2000" dirty="0" smtClean="0">
                <a:latin typeface="TheSansMonoConNormal" pitchFamily="34" charset="0"/>
              </a:rPr>
              <a:t>     </a:t>
            </a:r>
            <a:r>
              <a:rPr lang="en-US" sz="2000" dirty="0" err="1" smtClean="0">
                <a:latin typeface="TheSansMonoConNormal" pitchFamily="34" charset="0"/>
              </a:rPr>
              <a:t>db_user</a:t>
            </a:r>
            <a:r>
              <a:rPr lang="en-US" sz="2000" dirty="0" smtClean="0">
                <a:latin typeface="TheSansMonoConNormal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decode(</a:t>
            </a:r>
            <a:r>
              <a:rPr lang="en-US" sz="2000" dirty="0" err="1" smtClean="0">
                <a:latin typeface="TheSansMonoConNormal" pitchFamily="34" charset="0"/>
              </a:rPr>
              <a:t>locked_mode</a:t>
            </a:r>
            <a:r>
              <a:rPr lang="en-US" sz="2000" dirty="0" smtClean="0">
                <a:latin typeface="TheSansMonoConNormal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0, 'None',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1, 'Null',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2, 'Row Share',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3, 'Row Exclusive',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4, 'Share',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5, 'Sub Share Exclusive',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6, 'Exclusive',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    </a:t>
            </a:r>
            <a:r>
              <a:rPr lang="en-US" sz="2000" dirty="0" err="1" smtClean="0">
                <a:latin typeface="TheSansMonoConNormal" pitchFamily="34" charset="0"/>
              </a:rPr>
              <a:t>locked_mode</a:t>
            </a:r>
            <a:r>
              <a:rPr lang="en-US" sz="2000" dirty="0" smtClean="0">
                <a:latin typeface="TheSansMonoConNormal" pitchFamily="34" charset="0"/>
              </a:rPr>
              <a:t>) </a:t>
            </a:r>
            <a:r>
              <a:rPr lang="en-US" sz="2000" dirty="0" err="1" smtClean="0">
                <a:latin typeface="TheSansMonoConNormal" pitchFamily="34" charset="0"/>
              </a:rPr>
              <a:t>locked_mode</a:t>
            </a:r>
            <a:endParaRPr lang="en-US" sz="2000" dirty="0" smtClean="0">
              <a:latin typeface="TheSansMonoConNorm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from </a:t>
            </a:r>
            <a:r>
              <a:rPr lang="en-US" sz="2000" dirty="0" err="1" smtClean="0">
                <a:latin typeface="TheSansMonoConNormal" pitchFamily="34" charset="0"/>
              </a:rPr>
              <a:t>v$locked_object</a:t>
            </a:r>
            <a:r>
              <a:rPr lang="en-US" sz="2000" dirty="0" smtClean="0">
                <a:latin typeface="TheSansMonoConNormal" pitchFamily="34" charset="0"/>
              </a:rPr>
              <a:t> lo, </a:t>
            </a:r>
            <a:r>
              <a:rPr lang="en-US" sz="2000" dirty="0" err="1" smtClean="0">
                <a:latin typeface="TheSansMonoConNormal" pitchFamily="34" charset="0"/>
              </a:rPr>
              <a:t>dba_objects</a:t>
            </a:r>
            <a:r>
              <a:rPr lang="en-US" sz="2000" dirty="0" smtClean="0">
                <a:latin typeface="TheSansMonoConNormal" pitchFamily="34" charset="0"/>
              </a:rPr>
              <a:t> do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where (</a:t>
            </a:r>
            <a:r>
              <a:rPr lang="en-US" sz="2000" dirty="0" err="1" smtClean="0">
                <a:latin typeface="TheSansMonoConNormal" pitchFamily="34" charset="0"/>
              </a:rPr>
              <a:t>xidusn</a:t>
            </a:r>
            <a:r>
              <a:rPr lang="en-US" sz="2000" dirty="0" smtClean="0">
                <a:latin typeface="TheSansMonoConNormal" pitchFamily="34" charset="0"/>
              </a:rPr>
              <a:t>||'.'||</a:t>
            </a:r>
            <a:r>
              <a:rPr lang="en-US" sz="2000" dirty="0" err="1" smtClean="0">
                <a:latin typeface="TheSansMonoConNormal" pitchFamily="34" charset="0"/>
              </a:rPr>
              <a:t>xidslot</a:t>
            </a:r>
            <a:r>
              <a:rPr lang="en-US" sz="2000" dirty="0" smtClean="0">
                <a:latin typeface="TheSansMonoConNormal" pitchFamily="34" charset="0"/>
              </a:rPr>
              <a:t>||'.'||</a:t>
            </a:r>
            <a:r>
              <a:rPr lang="en-US" sz="2000" dirty="0" err="1" smtClean="0">
                <a:latin typeface="TheSansMonoConNormal" pitchFamily="34" charset="0"/>
              </a:rPr>
              <a:t>xidsqn</a:t>
            </a:r>
            <a:r>
              <a:rPr lang="en-US" sz="2000" dirty="0" smtClean="0">
                <a:latin typeface="TheSansMonoConNormal" pitchFamily="34" charset="0"/>
              </a:rPr>
              <a:t>) = ('&amp;</a:t>
            </a:r>
            <a:r>
              <a:rPr lang="en-US" sz="2000" dirty="0" err="1" smtClean="0">
                <a:latin typeface="TheSansMonoConNormal" pitchFamily="34" charset="0"/>
              </a:rPr>
              <a:t>transid</a:t>
            </a:r>
            <a:r>
              <a:rPr lang="en-US" sz="2000" dirty="0" smtClean="0">
                <a:latin typeface="TheSansMonoConNormal" pitchFamily="34" charset="0"/>
              </a:rPr>
              <a:t>')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    and </a:t>
            </a:r>
            <a:r>
              <a:rPr lang="en-US" sz="2000" dirty="0" err="1" smtClean="0">
                <a:latin typeface="TheSansMonoConNormal" pitchFamily="34" charset="0"/>
              </a:rPr>
              <a:t>do.object_id</a:t>
            </a:r>
            <a:r>
              <a:rPr lang="en-US" sz="2000" dirty="0" smtClean="0">
                <a:latin typeface="TheSansMonoConNormal" pitchFamily="34" charset="0"/>
              </a:rPr>
              <a:t> = </a:t>
            </a:r>
            <a:r>
              <a:rPr lang="en-US" sz="2000" dirty="0" err="1" smtClean="0">
                <a:latin typeface="TheSansMonoConNormal" pitchFamily="34" charset="0"/>
              </a:rPr>
              <a:t>lo.object_id</a:t>
            </a:r>
            <a:endParaRPr lang="en-US" sz="2000" dirty="0" smtClean="0">
              <a:latin typeface="TheSansMonoConNorm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heSansMonoConNormal" pitchFamily="34" charset="0"/>
              </a:rPr>
              <a:t>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0" y="48768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Obj.sql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Blocking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find out the session that holds the lock this session is asking for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blocking_session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blocking_instance</a:t>
            </a:r>
            <a:r>
              <a:rPr lang="en-US" sz="2400" dirty="0" smtClean="0">
                <a:latin typeface="TheSansMonoConNormal" pitchFamily="34" charset="0"/>
              </a:rPr>
              <a:t>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seconds_in_wait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 = &lt;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&gt;;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2210928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 Narrow" pitchFamily="34" charset="0"/>
              </a:rPr>
              <a:t>The SID of the session holding the lock</a:t>
            </a:r>
            <a:endParaRPr lang="en-US" i="1" dirty="0">
              <a:latin typeface="Arial Narrow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191000" y="2534093"/>
            <a:ext cx="1143000" cy="3231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0" y="3225988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 Narrow" pitchFamily="34" charset="0"/>
              </a:rPr>
              <a:t>The Instance of the other session holding the lock</a:t>
            </a:r>
            <a:endParaRPr lang="en-US" i="1" dirty="0">
              <a:latin typeface="Arial Narrow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292010" y="3254556"/>
            <a:ext cx="1041990" cy="20152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4000" y="4241047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 Narrow" pitchFamily="34" charset="0"/>
              </a:rPr>
              <a:t>How long it has been waiting</a:t>
            </a:r>
            <a:endParaRPr lang="en-US" i="1" dirty="0">
              <a:latin typeface="Arial Narrow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86200" y="3733801"/>
            <a:ext cx="1371600" cy="6919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Blocking.sql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Locked 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Checking for the row information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select </a:t>
            </a:r>
            <a:r>
              <a:rPr lang="en-US" dirty="0" err="1" smtClean="0">
                <a:latin typeface="TheSansMonoConNormal" pitchFamily="34" charset="0"/>
              </a:rPr>
              <a:t>row_wait_obj</a:t>
            </a:r>
            <a:r>
              <a:rPr lang="en-US" dirty="0" smtClean="0">
                <a:latin typeface="TheSansMonoConNormal" pitchFamily="34" charset="0"/>
              </a:rPr>
              <a:t>#,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      </a:t>
            </a:r>
            <a:r>
              <a:rPr lang="en-US" dirty="0" err="1" smtClean="0">
                <a:latin typeface="TheSansMonoConNormal" pitchFamily="34" charset="0"/>
              </a:rPr>
              <a:t>row_wait_file</a:t>
            </a:r>
            <a:r>
              <a:rPr lang="en-US" dirty="0" smtClean="0">
                <a:latin typeface="TheSansMonoConNormal" pitchFamily="34" charset="0"/>
              </a:rPr>
              <a:t>#,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      </a:t>
            </a:r>
            <a:r>
              <a:rPr lang="en-US" dirty="0" err="1" smtClean="0">
                <a:latin typeface="TheSansMonoConNormal" pitchFamily="34" charset="0"/>
              </a:rPr>
              <a:t>row_wait_block</a:t>
            </a:r>
            <a:r>
              <a:rPr lang="en-US" dirty="0" smtClean="0">
                <a:latin typeface="TheSansMonoConNormal" pitchFamily="34" charset="0"/>
              </a:rPr>
              <a:t>#,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      </a:t>
            </a:r>
            <a:r>
              <a:rPr lang="en-US" dirty="0" err="1" smtClean="0">
                <a:latin typeface="TheSansMonoConNormal" pitchFamily="34" charset="0"/>
              </a:rPr>
              <a:t>row_wait_row</a:t>
            </a:r>
            <a:r>
              <a:rPr lang="en-US" dirty="0" smtClean="0">
                <a:latin typeface="TheSansMonoConNormal" pitchFamily="34" charset="0"/>
              </a:rPr>
              <a:t>#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from </a:t>
            </a:r>
            <a:r>
              <a:rPr lang="en-US" dirty="0" err="1" smtClean="0">
                <a:latin typeface="TheSansMonoConNormal" pitchFamily="34" charset="0"/>
              </a:rPr>
              <a:t>v$session</a:t>
            </a:r>
            <a:r>
              <a:rPr lang="en-US" dirty="0" smtClean="0">
                <a:latin typeface="TheSansMonoConNormal" pitchFamily="34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where </a:t>
            </a:r>
            <a:r>
              <a:rPr lang="en-US" dirty="0" err="1" smtClean="0">
                <a:latin typeface="TheSansMonoConNormal" pitchFamily="34" charset="0"/>
              </a:rPr>
              <a:t>sid</a:t>
            </a:r>
            <a:r>
              <a:rPr lang="en-US" dirty="0" smtClean="0">
                <a:latin typeface="TheSansMonoConNormal" pitchFamily="34" charset="0"/>
              </a:rPr>
              <a:t> = &lt;SID&gt;;</a:t>
            </a:r>
          </a:p>
          <a:p>
            <a:pPr>
              <a:buNone/>
            </a:pPr>
            <a:endParaRPr lang="en-US" dirty="0" smtClean="0">
              <a:latin typeface="TheSansMonoConNormal" pitchFamily="34" charset="0"/>
            </a:endParaRP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ROW_WAIT_OBJ# ROW_WAIT_FILE# ROW_WAIT_BLOCK# ROW_WAIT_ROW#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------------- -------------- --------------- -------------</a:t>
            </a:r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       241876           1024         2307623             0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688338"/>
            <a:ext cx="4724400" cy="261610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To get the object information:</a:t>
            </a:r>
          </a:p>
          <a:p>
            <a:endParaRPr lang="en-US" dirty="0" smtClean="0"/>
          </a:p>
          <a:p>
            <a:r>
              <a:rPr lang="en-US" sz="1600" dirty="0" smtClean="0">
                <a:latin typeface="TheSansMonoConNormal" pitchFamily="34" charset="0"/>
              </a:rPr>
              <a:t>select owner, </a:t>
            </a:r>
            <a:r>
              <a:rPr lang="en-US" sz="1600" dirty="0" err="1" smtClean="0">
                <a:latin typeface="TheSansMonoConNormal" pitchFamily="34" charset="0"/>
              </a:rPr>
              <a:t>object_type</a:t>
            </a:r>
            <a:r>
              <a:rPr lang="en-US" sz="1600" dirty="0" smtClean="0">
                <a:latin typeface="TheSansMonoConNormal" pitchFamily="34" charset="0"/>
              </a:rPr>
              <a:t>, </a:t>
            </a:r>
            <a:r>
              <a:rPr lang="en-US" sz="1600" dirty="0" err="1" smtClean="0">
                <a:latin typeface="TheSansMonoConNormal" pitchFamily="34" charset="0"/>
              </a:rPr>
              <a:t>object_name</a:t>
            </a:r>
            <a:r>
              <a:rPr lang="en-US" sz="1600" dirty="0" smtClean="0">
                <a:latin typeface="TheSansMonoConNormal" pitchFamily="34" charset="0"/>
              </a:rPr>
              <a:t>,</a:t>
            </a:r>
          </a:p>
          <a:p>
            <a:r>
              <a:rPr lang="en-US" sz="1600" dirty="0" smtClean="0">
                <a:latin typeface="TheSansMonoConNormal" pitchFamily="34" charset="0"/>
              </a:rPr>
              <a:t>       </a:t>
            </a:r>
            <a:r>
              <a:rPr lang="en-US" sz="1600" dirty="0" err="1" smtClean="0">
                <a:latin typeface="TheSansMonoConNormal" pitchFamily="34" charset="0"/>
              </a:rPr>
              <a:t>data_object_id</a:t>
            </a:r>
            <a:endParaRPr lang="en-US" sz="1600" dirty="0" smtClean="0">
              <a:latin typeface="TheSansMonoConNormal" pitchFamily="34" charset="0"/>
            </a:endParaRPr>
          </a:p>
          <a:p>
            <a:r>
              <a:rPr lang="en-US" sz="1600" dirty="0" smtClean="0">
                <a:latin typeface="TheSansMonoConNormal" pitchFamily="34" charset="0"/>
              </a:rPr>
              <a:t>from </a:t>
            </a:r>
            <a:r>
              <a:rPr lang="en-US" sz="1600" dirty="0" err="1" smtClean="0">
                <a:latin typeface="TheSansMonoConNormal" pitchFamily="34" charset="0"/>
              </a:rPr>
              <a:t>dba_objects</a:t>
            </a:r>
            <a:endParaRPr lang="en-US" sz="1600" dirty="0" smtClean="0">
              <a:latin typeface="TheSansMonoConNormal" pitchFamily="34" charset="0"/>
            </a:endParaRPr>
          </a:p>
          <a:p>
            <a:r>
              <a:rPr lang="en-US" sz="1600" dirty="0" smtClean="0">
                <a:latin typeface="TheSansMonoConNormal" pitchFamily="34" charset="0"/>
              </a:rPr>
              <a:t>Where </a:t>
            </a:r>
            <a:r>
              <a:rPr lang="en-US" sz="1600" dirty="0" err="1" smtClean="0">
                <a:latin typeface="TheSansMonoConNormal" pitchFamily="34" charset="0"/>
              </a:rPr>
              <a:t>object_id</a:t>
            </a:r>
            <a:r>
              <a:rPr lang="en-US" sz="1600" dirty="0" smtClean="0">
                <a:latin typeface="TheSansMonoConNormal" pitchFamily="34" charset="0"/>
              </a:rPr>
              <a:t> = 241876;</a:t>
            </a:r>
          </a:p>
          <a:p>
            <a:endParaRPr lang="en-US" sz="1600" dirty="0" smtClean="0">
              <a:latin typeface="TheSansMonoConNormal" pitchFamily="34" charset="0"/>
            </a:endParaRPr>
          </a:p>
          <a:p>
            <a:r>
              <a:rPr lang="en-US" sz="1600" dirty="0" smtClean="0">
                <a:latin typeface="TheSansMonoConNormal" pitchFamily="34" charset="0"/>
              </a:rPr>
              <a:t>OWNER OBJECT_TYPE OBJECT_NAME DATA_OBJECT_ID</a:t>
            </a:r>
          </a:p>
          <a:p>
            <a:r>
              <a:rPr lang="en-US" sz="1600" dirty="0" smtClean="0">
                <a:latin typeface="TheSansMonoConNormal" pitchFamily="34" charset="0"/>
              </a:rPr>
              <a:t>----- ----------- ----------- --------------</a:t>
            </a:r>
          </a:p>
          <a:p>
            <a:r>
              <a:rPr lang="en-US" sz="1600" dirty="0" smtClean="0">
                <a:latin typeface="TheSansMonoConNormal" pitchFamily="34" charset="0"/>
              </a:rPr>
              <a:t>ARUP  TABLE       T1                  241877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3200" y="5763638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Rowwait.sql</a:t>
            </a:r>
            <a:endParaRPr lang="en-US" sz="1200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9600" y="2283799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Dobjid.sql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from </a:t>
            </a:r>
            <a:r>
              <a:rPr lang="en-US" dirty="0" err="1" smtClean="0"/>
              <a:t>RowID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select * from arup.t1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where </a:t>
            </a:r>
            <a:r>
              <a:rPr lang="en-US" dirty="0" err="1" smtClean="0">
                <a:latin typeface="TheSansMonoConNormal" pitchFamily="34" charset="0"/>
              </a:rPr>
              <a:t>rowid</a:t>
            </a:r>
            <a:r>
              <a:rPr lang="en-US" dirty="0" smtClean="0">
                <a:latin typeface="TheSansMonoConNormal" pitchFamily="34" charset="0"/>
              </a:rPr>
              <a:t> = </a:t>
            </a:r>
            <a:r>
              <a:rPr lang="en-US" dirty="0" err="1" smtClean="0">
                <a:latin typeface="TheSansMonoConNormal" pitchFamily="34" charset="0"/>
              </a:rPr>
              <a:t>dbms_rowid.rowid_create</a:t>
            </a:r>
            <a:r>
              <a:rPr lang="en-US" dirty="0" smtClean="0">
                <a:latin typeface="TheSansMonoConNormal" pitchFamily="34" charset="0"/>
              </a:rPr>
              <a:t> (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              </a:t>
            </a:r>
            <a:r>
              <a:rPr lang="en-US" dirty="0" err="1" smtClean="0">
                <a:latin typeface="TheSansMonoConNormal" pitchFamily="34" charset="0"/>
              </a:rPr>
              <a:t>rowid_type</a:t>
            </a:r>
            <a:r>
              <a:rPr lang="en-US" dirty="0" smtClean="0">
                <a:latin typeface="TheSansMonoConNormal" pitchFamily="34" charset="0"/>
              </a:rPr>
              <a:t>      =&gt; 1,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              </a:t>
            </a:r>
            <a:r>
              <a:rPr lang="en-US" dirty="0" err="1" smtClean="0">
                <a:latin typeface="TheSansMonoConNormal" pitchFamily="34" charset="0"/>
              </a:rPr>
              <a:t>object_number</a:t>
            </a:r>
            <a:r>
              <a:rPr lang="en-US" dirty="0" smtClean="0">
                <a:latin typeface="TheSansMonoConNormal" pitchFamily="34" charset="0"/>
              </a:rPr>
              <a:t>   =&gt; 241877,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              </a:t>
            </a:r>
            <a:r>
              <a:rPr lang="en-US" dirty="0" err="1" smtClean="0">
                <a:latin typeface="TheSansMonoConNormal" pitchFamily="34" charset="0"/>
              </a:rPr>
              <a:t>relative_fno</a:t>
            </a:r>
            <a:r>
              <a:rPr lang="en-US" dirty="0" smtClean="0">
                <a:latin typeface="TheSansMonoConNormal" pitchFamily="34" charset="0"/>
              </a:rPr>
              <a:t>    =&gt; 1024,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              </a:t>
            </a:r>
            <a:r>
              <a:rPr lang="en-US" dirty="0" err="1" smtClean="0">
                <a:latin typeface="TheSansMonoConNormal" pitchFamily="34" charset="0"/>
              </a:rPr>
              <a:t>block_number</a:t>
            </a:r>
            <a:r>
              <a:rPr lang="en-US" dirty="0" smtClean="0">
                <a:latin typeface="TheSansMonoConNormal" pitchFamily="34" charset="0"/>
              </a:rPr>
              <a:t>    =&gt; 2307623,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              </a:t>
            </a:r>
            <a:r>
              <a:rPr lang="en-US" dirty="0" err="1" smtClean="0">
                <a:latin typeface="TheSansMonoConNormal" pitchFamily="34" charset="0"/>
              </a:rPr>
              <a:t>row_number</a:t>
            </a:r>
            <a:r>
              <a:rPr lang="en-US" dirty="0" smtClean="0">
                <a:latin typeface="TheSansMonoConNormal" pitchFamily="34" charset="0"/>
              </a:rPr>
              <a:t>      =&gt; 0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      );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 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COL1 C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---- -</a:t>
            </a:r>
          </a:p>
          <a:p>
            <a:pPr hangingPunct="0">
              <a:buNone/>
            </a:pPr>
            <a:r>
              <a:rPr lang="en-US" dirty="0" smtClean="0">
                <a:latin typeface="TheSansMonoConNormal" pitchFamily="34" charset="0"/>
              </a:rPr>
              <a:t>  1  x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6544" y="5611659"/>
            <a:ext cx="495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This is the row on which the lock is being requested</a:t>
            </a:r>
            <a:endParaRPr lang="en-US" i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723911" y="5796325"/>
            <a:ext cx="7620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ular Callout 8"/>
          <p:cNvSpPr/>
          <p:nvPr/>
        </p:nvSpPr>
        <p:spPr>
          <a:xfrm>
            <a:off x="239951" y="2133600"/>
            <a:ext cx="2133600" cy="1421084"/>
          </a:xfrm>
          <a:prstGeom prst="wedgeRoundRectCallout">
            <a:avLst>
              <a:gd name="adj1" fmla="val 88003"/>
              <a:gd name="adj2" fmla="val -24216"/>
              <a:gd name="adj3" fmla="val 16667"/>
            </a:avLst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Note: DATA_OBJECT_ID; not OBJECT_ID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4647072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 Narrow" pitchFamily="34" charset="0"/>
              </a:rPr>
              <a:t>Row_id.sql</a:t>
            </a:r>
            <a:endParaRPr lang="en-US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E45B93-DC68-452B-819D-AC87EC75F78E}" type="slidenum">
              <a:rPr lang="en-US"/>
              <a:pPr/>
              <a:t>3</a:t>
            </a:fld>
            <a:endParaRPr lang="en-US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10000" cy="792162"/>
          </a:xfrm>
        </p:spPr>
        <p:txBody>
          <a:bodyPr/>
          <a:lstStyle/>
          <a:p>
            <a:pPr eaLnBrk="1" hangingPunct="1"/>
            <a:r>
              <a:rPr lang="en-US" smtClean="0"/>
              <a:t>About Me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5410200" cy="490696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Oracle DBA for 19 years and counting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Speak at conferences, write articles, 4 books, provide trainings, security audits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Brought up the Global Database Group at Starwood Hotels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Blog: arup.blogspot.com</a:t>
            </a:r>
          </a:p>
        </p:txBody>
      </p:sp>
      <p:pic>
        <p:nvPicPr>
          <p:cNvPr id="3078" name="Picture 4" descr="Oracle PL/SQL for DB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1540" y="380999"/>
            <a:ext cx="1779887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5" descr="RMAN Recipes for Oracle Database 11g: A Problem-Solution Approach book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6118" y="2514600"/>
            <a:ext cx="1740958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6" descr="Oracle Database 11g New Featu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5970" y="4343401"/>
            <a:ext cx="1118106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7" descr="Oracle Technology Network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85325"/>
            <a:ext cx="1790700" cy="104933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ITL Shortage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Query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select </a:t>
            </a:r>
            <a:r>
              <a:rPr lang="en-US" dirty="0" err="1" smtClean="0">
                <a:latin typeface="TheSansMonoConNormal" pitchFamily="34" charset="0"/>
              </a:rPr>
              <a:t>statistic_name</a:t>
            </a:r>
            <a:r>
              <a:rPr lang="en-US" dirty="0" smtClean="0">
                <a:latin typeface="TheSansMonoConNormal" pitchFamily="34" charset="0"/>
              </a:rPr>
              <a:t>, value 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from </a:t>
            </a:r>
            <a:r>
              <a:rPr lang="en-US" dirty="0" err="1" smtClean="0">
                <a:latin typeface="TheSansMonoConNormal" pitchFamily="34" charset="0"/>
              </a:rPr>
              <a:t>v$segment_statistics</a:t>
            </a:r>
            <a:endParaRPr lang="en-US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where </a:t>
            </a:r>
            <a:r>
              <a:rPr lang="en-US" dirty="0" err="1" smtClean="0">
                <a:latin typeface="TheSansMonoConNormal" pitchFamily="34" charset="0"/>
              </a:rPr>
              <a:t>object_name</a:t>
            </a:r>
            <a:r>
              <a:rPr lang="en-US" dirty="0" smtClean="0">
                <a:latin typeface="TheSansMonoConNormal" pitchFamily="34" charset="0"/>
              </a:rPr>
              <a:t> = '&lt;Object ID&gt;';</a:t>
            </a:r>
          </a:p>
          <a:p>
            <a:r>
              <a:rPr lang="en-US" dirty="0" smtClean="0"/>
              <a:t>Output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STATISTIC_NAME        VALUE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--------------------- -----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logical reads          7216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ITL waits                 2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34" charset="0"/>
              </a:rPr>
              <a:t>…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715000" y="4114800"/>
            <a:ext cx="3124200" cy="223313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STATISTIC_NAME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latin typeface="TheSansMonoConNormal" pitchFamily="34" charset="0"/>
              </a:rPr>
              <a:t>ITL waits</a:t>
            </a:r>
          </a:p>
          <a:p>
            <a:pPr algn="ctr"/>
            <a:r>
              <a:rPr lang="en-US" dirty="0" smtClean="0">
                <a:latin typeface="TheSansMonoConNormal" pitchFamily="34" charset="0"/>
              </a:rPr>
              <a:t>row lock waits</a:t>
            </a:r>
            <a:endParaRPr lang="en-US" dirty="0">
              <a:latin typeface="TheSansMonoConNorm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AWR Repository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snap_id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itl_waits_total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itl_waits_delta</a:t>
            </a:r>
            <a:endParaRPr lang="en-US" sz="2400" dirty="0" smtClean="0">
              <a:latin typeface="TheSansMonoConNorm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dba_hist_seg_stat</a:t>
            </a:r>
            <a:endParaRPr lang="en-US" sz="2400" dirty="0" smtClean="0">
              <a:latin typeface="TheSansMonoConNorm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obj</a:t>
            </a:r>
            <a:r>
              <a:rPr lang="en-US" sz="2400" dirty="0" smtClean="0">
                <a:latin typeface="TheSansMonoConNormal" pitchFamily="34" charset="0"/>
              </a:rPr>
              <a:t># = 95263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order by </a:t>
            </a:r>
            <a:r>
              <a:rPr lang="en-US" sz="2400" dirty="0" err="1" smtClean="0">
                <a:latin typeface="TheSansMonoConNormal" pitchFamily="34" charset="0"/>
              </a:rPr>
              <a:t>snap_id</a:t>
            </a:r>
            <a:r>
              <a:rPr lang="en-US" sz="2400" dirty="0" smtClean="0">
                <a:latin typeface="TheSansMonoConNormal" pitchFamily="34" charset="0"/>
              </a:rPr>
              <a:t>;</a:t>
            </a:r>
          </a:p>
          <a:p>
            <a:r>
              <a:rPr lang="en-US" dirty="0" smtClean="0"/>
              <a:t>Stats of Interest</a:t>
            </a:r>
          </a:p>
          <a:p>
            <a:pPr lvl="1"/>
            <a:r>
              <a:rPr lang="en-US" sz="2200" dirty="0" smtClean="0"/>
              <a:t>ITL_WAITS_TOTAL</a:t>
            </a:r>
          </a:p>
          <a:p>
            <a:pPr lvl="1"/>
            <a:r>
              <a:rPr lang="en-US" sz="2200" dirty="0" smtClean="0"/>
              <a:t>ITL_WAITS_DELTA</a:t>
            </a:r>
          </a:p>
          <a:p>
            <a:pPr lvl="1"/>
            <a:r>
              <a:rPr lang="en-US" sz="2200" dirty="0" smtClean="0"/>
              <a:t>ROW_LOCK_WAITS_TOTAL</a:t>
            </a:r>
          </a:p>
          <a:p>
            <a:pPr lvl="1"/>
            <a:r>
              <a:rPr lang="en-US" sz="2200" dirty="0" smtClean="0"/>
              <a:t>ROW_LOCK_WAITS_DELTA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no central locking in Oracle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txn</a:t>
            </a:r>
            <a:r>
              <a:rPr lang="en-US" dirty="0" smtClean="0"/>
              <a:t> marks the rows locked in the block itself</a:t>
            </a:r>
          </a:p>
          <a:p>
            <a:r>
              <a:rPr lang="en-US" dirty="0" smtClean="0"/>
              <a:t>This is called Interested Transaction List (ITL)</a:t>
            </a:r>
          </a:p>
          <a:p>
            <a:r>
              <a:rPr lang="en-US" dirty="0" smtClean="0"/>
              <a:t>If no ITL slot is available, one is created is there is space; otherwise </a:t>
            </a:r>
            <a:r>
              <a:rPr lang="en-US" dirty="0" err="1" smtClean="0"/>
              <a:t>txn</a:t>
            </a:r>
            <a:r>
              <a:rPr lang="en-US" dirty="0" smtClean="0"/>
              <a:t> waits with ITL waits</a:t>
            </a:r>
          </a:p>
          <a:p>
            <a:r>
              <a:rPr lang="en-US" dirty="0" smtClean="0"/>
              <a:t>ITL entry shows undo information</a:t>
            </a:r>
          </a:p>
          <a:p>
            <a:r>
              <a:rPr lang="en-US" dirty="0" smtClean="0"/>
              <a:t>ITL is not updated as a part of commit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 rot="4138481">
            <a:off x="66683" y="822450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9865559">
            <a:off x="-572307" y="2146980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17526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i="1" dirty="0" smtClean="0">
                <a:latin typeface="Lucida Fax" pitchFamily="18" charset="0"/>
                <a:ea typeface="MS PGothic" pitchFamily="34" charset="-128"/>
              </a:rPr>
              <a:t>Thank You!</a:t>
            </a:r>
            <a:endParaRPr lang="en-US" sz="8800" i="1" dirty="0">
              <a:latin typeface="Lucida Fax" pitchFamily="18" charset="0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114801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Narrow" pitchFamily="34" charset="0"/>
              </a:rPr>
              <a:t>Download Scripts: </a:t>
            </a:r>
            <a:r>
              <a:rPr lang="en-US" sz="2800" dirty="0" smtClean="0">
                <a:latin typeface="TheSansMonoConBold" pitchFamily="34" charset="0"/>
              </a:rPr>
              <a:t>proligence.com/</a:t>
            </a:r>
            <a:r>
              <a:rPr lang="en-US" sz="2800" dirty="0" err="1" smtClean="0">
                <a:latin typeface="TheSansMonoConBold" pitchFamily="34" charset="0"/>
              </a:rPr>
              <a:t>pres</a:t>
            </a:r>
            <a:r>
              <a:rPr lang="en-US" sz="2800" dirty="0" smtClean="0">
                <a:latin typeface="TheSansMonoConBold" pitchFamily="34" charset="0"/>
              </a:rPr>
              <a:t>/oswoug13</a:t>
            </a:r>
            <a:endParaRPr lang="en-US" sz="2800" dirty="0" smtClean="0">
              <a:latin typeface="Arial Narrow" pitchFamily="34" charset="0"/>
            </a:endParaRPr>
          </a:p>
          <a:p>
            <a:r>
              <a:rPr lang="en-US" sz="2800" dirty="0" smtClean="0">
                <a:latin typeface="Arial Narrow" pitchFamily="34" charset="0"/>
              </a:rPr>
              <a:t>Blog: </a:t>
            </a:r>
            <a:r>
              <a:rPr lang="en-US" sz="2800" dirty="0" smtClean="0">
                <a:latin typeface="TheSansMonoConBold" pitchFamily="34" charset="0"/>
              </a:rPr>
              <a:t>arup.blogspot.com</a:t>
            </a:r>
          </a:p>
          <a:p>
            <a:r>
              <a:rPr lang="en-US" sz="2800" dirty="0" smtClean="0">
                <a:latin typeface="Arial Narrow" pitchFamily="34" charset="0"/>
              </a:rPr>
              <a:t>Tweeter: </a:t>
            </a:r>
            <a:r>
              <a:rPr lang="en-US" sz="2800" dirty="0" err="1" smtClean="0">
                <a:latin typeface="TheSansMonoConBold" pitchFamily="34" charset="0"/>
              </a:rPr>
              <a:t>arupnanda</a:t>
            </a:r>
            <a:endParaRPr lang="en-US" sz="2800" dirty="0" smtClean="0">
              <a:latin typeface="TheSansMonoConBold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2AFC-E39E-4A88-92C2-FC76BF90290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0" y="2109421"/>
            <a:ext cx="3124200" cy="10150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0" y="3124481"/>
            <a:ext cx="6858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33800" y="3124481"/>
            <a:ext cx="14478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Row1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81600" y="3124481"/>
            <a:ext cx="9906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048000" y="3733517"/>
            <a:ext cx="6858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733800" y="3733517"/>
            <a:ext cx="14478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Row2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81600" y="3733517"/>
            <a:ext cx="9906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3048000" y="4342553"/>
            <a:ext cx="6858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733800" y="4342553"/>
            <a:ext cx="14478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Row3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81600" y="4342553"/>
            <a:ext cx="990600" cy="6090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>
            <a:off x="381000" y="1601891"/>
            <a:ext cx="1905000" cy="121807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Session1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858000" y="1500385"/>
            <a:ext cx="1905000" cy="121807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Session2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225618" y="2833620"/>
            <a:ext cx="1854467" cy="756486"/>
          </a:xfrm>
          <a:custGeom>
            <a:avLst/>
            <a:gdLst>
              <a:gd name="connsiteX0" fmla="*/ 83419 w 1854467"/>
              <a:gd name="connsiteY0" fmla="*/ 0 h 567890"/>
              <a:gd name="connsiteX1" fmla="*/ 295175 w 1854467"/>
              <a:gd name="connsiteY1" fmla="*/ 481263 h 567890"/>
              <a:gd name="connsiteX2" fmla="*/ 1854467 w 1854467"/>
              <a:gd name="connsiteY2" fmla="*/ 519764 h 56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4467" h="567890">
                <a:moveTo>
                  <a:pt x="83419" y="0"/>
                </a:moveTo>
                <a:cubicBezTo>
                  <a:pt x="41709" y="197318"/>
                  <a:pt x="0" y="394636"/>
                  <a:pt x="295175" y="481263"/>
                </a:cubicBezTo>
                <a:cubicBezTo>
                  <a:pt x="590350" y="567890"/>
                  <a:pt x="1222408" y="543827"/>
                  <a:pt x="1854467" y="519764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169795" y="2743867"/>
            <a:ext cx="1950719" cy="722296"/>
          </a:xfrm>
          <a:custGeom>
            <a:avLst/>
            <a:gdLst>
              <a:gd name="connsiteX0" fmla="*/ 1713297 w 1950719"/>
              <a:gd name="connsiteY0" fmla="*/ 0 h 542224"/>
              <a:gd name="connsiteX1" fmla="*/ 1665170 w 1950719"/>
              <a:gd name="connsiteY1" fmla="*/ 452388 h 542224"/>
              <a:gd name="connsiteX2" fmla="*/ 0 w 1950719"/>
              <a:gd name="connsiteY2" fmla="*/ 539015 h 542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19" h="542224">
                <a:moveTo>
                  <a:pt x="1713297" y="0"/>
                </a:moveTo>
                <a:cubicBezTo>
                  <a:pt x="1832008" y="181276"/>
                  <a:pt x="1950719" y="362552"/>
                  <a:pt x="1665170" y="452388"/>
                </a:cubicBezTo>
                <a:cubicBezTo>
                  <a:pt x="1379621" y="542224"/>
                  <a:pt x="689810" y="540619"/>
                  <a:pt x="0" y="539015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600200" y="2718458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has updated the row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6400800" y="3632011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wants to update the row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0" grpId="1" animBg="1"/>
      <p:bldP spid="22" grpId="0" animBg="1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 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central locking facility</a:t>
            </a:r>
          </a:p>
          <a:p>
            <a:r>
              <a:rPr lang="en-US" dirty="0" smtClean="0"/>
              <a:t>Oracle puts the lock for a row in the block itself</a:t>
            </a:r>
          </a:p>
          <a:p>
            <a:r>
              <a:rPr lang="en-US" dirty="0" smtClean="0"/>
              <a:t>In slots called ITL Entry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Empty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http://3.bp.blogspot.com/_oQXqauIVOlo/TSFkXXJEzqI/AAAAAAAAAhg/twfS8BHlgqU/s320/itl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5055" y="1396342"/>
            <a:ext cx="1913890" cy="406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Records Getting Inserted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http://3.bp.blogspot.com/_oQXqauIVOlo/TSFksZeoceI/AAAAAAAAAhk/W39iJxLmKpc/s320/itl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5055" y="1396342"/>
            <a:ext cx="1913890" cy="406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Record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http://1.bp.blogspot.com/_oQXqauIVOlo/TSFk-tlektI/AAAAAAAAAho/wKfNXQNqiAk/s320/itl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5055" y="1396342"/>
            <a:ext cx="1913890" cy="406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19800" y="3022976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Records get inserted from tail end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43600" y="1500385"/>
            <a:ext cx="0" cy="3654216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5562600" cy="5059363"/>
          </a:xfrm>
        </p:spPr>
        <p:txBody>
          <a:bodyPr/>
          <a:lstStyle/>
          <a:p>
            <a:r>
              <a:rPr lang="en-US" dirty="0" smtClean="0"/>
              <a:t>Session 1 locks row 1</a:t>
            </a:r>
          </a:p>
          <a:p>
            <a:r>
              <a:rPr lang="en-US" dirty="0" smtClean="0"/>
              <a:t>It puts that information in the header of that block</a:t>
            </a:r>
          </a:p>
          <a:p>
            <a:r>
              <a:rPr lang="en-US" dirty="0" smtClean="0"/>
              <a:t>The transaction is “interested” in that row, hence “Interested Transaction”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How Oracle Locking 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 descr="http://1.bp.blogspot.com/_oQXqauIVOlo/TSFmb8HAMMI/AAAAAAAAAhw/Ity0aX4tmhs/s320/itl4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1" y="1094361"/>
            <a:ext cx="2466975" cy="406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</Template>
  <TotalTime>987</TotalTime>
  <Words>1270</Words>
  <Application>Microsoft Office PowerPoint</Application>
  <PresentationFormat>On-screen Show (4:3)</PresentationFormat>
  <Paragraphs>377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Arup</vt:lpstr>
      <vt:lpstr>How Oracle Locking Works</vt:lpstr>
      <vt:lpstr>Agenda</vt:lpstr>
      <vt:lpstr>About Me</vt:lpstr>
      <vt:lpstr>Locking</vt:lpstr>
      <vt:lpstr>Lock Location</vt:lpstr>
      <vt:lpstr>Empty Block</vt:lpstr>
      <vt:lpstr>Records Getting Inserted</vt:lpstr>
      <vt:lpstr>2nd Record </vt:lpstr>
      <vt:lpstr>Locking</vt:lpstr>
      <vt:lpstr>Locking #2</vt:lpstr>
      <vt:lpstr>ITLs Continued</vt:lpstr>
      <vt:lpstr>ITL Shortage</vt:lpstr>
      <vt:lpstr>Transaction</vt:lpstr>
      <vt:lpstr>Transaction ID</vt:lpstr>
      <vt:lpstr>Checking Transactions</vt:lpstr>
      <vt:lpstr>Transaction Table</vt:lpstr>
      <vt:lpstr>A Different Session</vt:lpstr>
      <vt:lpstr>Txn and Session</vt:lpstr>
      <vt:lpstr>Commit</vt:lpstr>
      <vt:lpstr>Checking ITL</vt:lpstr>
      <vt:lpstr>ITL Record</vt:lpstr>
      <vt:lpstr>V$TRANSACTION</vt:lpstr>
      <vt:lpstr>V$TRANSACTION_ENQUEUE</vt:lpstr>
      <vt:lpstr>ITL Record Cleanout</vt:lpstr>
      <vt:lpstr>V$LOCKED_OBJECT</vt:lpstr>
      <vt:lpstr>Checking Locked Objects</vt:lpstr>
      <vt:lpstr>Blocking Session</vt:lpstr>
      <vt:lpstr>Locked Row</vt:lpstr>
      <vt:lpstr>Row from RowID</vt:lpstr>
      <vt:lpstr>ITL Shortage</vt:lpstr>
      <vt:lpstr>Historical</vt:lpstr>
      <vt:lpstr>Summary</vt:lpstr>
      <vt:lpstr>PowerPoint Presentation</vt:lpstr>
    </vt:vector>
  </TitlesOfParts>
  <Company>Starwood Hotels and Resorts Worldwide,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Oracle Locking Works</dc:title>
  <dc:creator>Starwood User</dc:creator>
  <cp:lastModifiedBy>Arup Nanda</cp:lastModifiedBy>
  <cp:revision>88</cp:revision>
  <dcterms:created xsi:type="dcterms:W3CDTF">2012-02-26T02:45:29Z</dcterms:created>
  <dcterms:modified xsi:type="dcterms:W3CDTF">2013-08-09T18:29:24Z</dcterms:modified>
</cp:coreProperties>
</file>