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4" r:id="rId8"/>
    <p:sldId id="290" r:id="rId9"/>
    <p:sldId id="291" r:id="rId10"/>
    <p:sldId id="292" r:id="rId11"/>
    <p:sldId id="293" r:id="rId12"/>
    <p:sldId id="295" r:id="rId13"/>
    <p:sldId id="297" r:id="rId14"/>
    <p:sldId id="296" r:id="rId15"/>
    <p:sldId id="298" r:id="rId16"/>
    <p:sldId id="285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41D47-4B75-4F91-BF59-9B506BA21247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EC09B-719E-4882-931F-7A258FDDB3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79C3C05-AAD9-4C4C-95C0-1E15474ED589}" type="datetimeFigureOut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7C39CE-9EC2-465B-B23C-19180A0F41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15120-5C23-446E-9FB3-86F4AE224787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2D0F-C1AD-47A0-9A1B-2D32C71B8A89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6AD4-B1D2-43E7-9CD2-49CD2A2BC2B3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ave 6"/>
          <p:cNvSpPr/>
          <p:nvPr userDrawn="1"/>
        </p:nvSpPr>
        <p:spPr>
          <a:xfrm>
            <a:off x="0" y="59055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Wave 7"/>
          <p:cNvSpPr/>
          <p:nvPr userDrawn="1"/>
        </p:nvSpPr>
        <p:spPr>
          <a:xfrm>
            <a:off x="0" y="-1295400"/>
            <a:ext cx="9144000" cy="1905000"/>
          </a:xfrm>
          <a:prstGeom prst="wave">
            <a:avLst>
              <a:gd name="adj1" fmla="val 12500"/>
              <a:gd name="adj2" fmla="val 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762000"/>
          </a:xfrm>
        </p:spPr>
        <p:txBody>
          <a:bodyPr>
            <a:noAutofit/>
          </a:bodyPr>
          <a:lstStyle>
            <a:lvl1pPr algn="l">
              <a:defRPr sz="5400">
                <a:solidFill>
                  <a:srgbClr val="0070C0"/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  <a:lvl2pPr>
              <a:defRPr>
                <a:latin typeface="Arial Narrow" pitchFamily="34" charset="0"/>
              </a:defRPr>
            </a:lvl2pPr>
            <a:lvl3pPr>
              <a:defRPr>
                <a:latin typeface="Arial Narrow" pitchFamily="34" charset="0"/>
              </a:defRPr>
            </a:lvl3pPr>
            <a:lvl4pPr>
              <a:defRPr>
                <a:latin typeface="Arial Narrow" pitchFamily="34" charset="0"/>
              </a:defRPr>
            </a:lvl4pPr>
            <a:lvl5pPr>
              <a:defRPr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10753-485F-459B-A86C-E8A7173C6C1C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Beginning Performance Tuning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400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Arup Nanda</a:t>
            </a:r>
            <a:endParaRPr lang="en-US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18A2-7F06-4B32-9C28-CA4969B9A898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52F18-4BEB-40EC-8A22-E6D503D785AD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77B9-1389-4ADC-A149-7F138766CB8B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395E-5555-49BE-A4E5-F93C0B4ABCF1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8510-159D-4C01-982C-80EE036A2666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E9D53-EF4B-4231-8432-44BD0D6BC6B2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9AEE-AF6F-4C76-B8D9-0028BEFAD71E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1E8A3-A448-4573-9BF9-8A45E60D5627}" type="datetime1">
              <a:rPr lang="en-US" smtClean="0"/>
              <a:pPr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RAC for Beginners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41D8A-B303-40EF-BF0E-BEC0141D1D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Methodical Performance </a:t>
            </a:r>
            <a:r>
              <a:rPr lang="en-US" dirty="0" smtClean="0"/>
              <a:t>Troubleshooting</a:t>
            </a:r>
            <a:br>
              <a:rPr lang="en-US" dirty="0" smtClean="0"/>
            </a:br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Arup Nanda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Event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V$SYSTEM_EVENT view shows the same waits for the entire instance</a:t>
            </a:r>
          </a:p>
          <a:p>
            <a:pPr>
              <a:buNone/>
            </a:pPr>
            <a:endParaRPr lang="en-US" sz="12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heSansMonoConBold" pitchFamily="18" charset="0"/>
              </a:rPr>
              <a:t>select event, </a:t>
            </a:r>
            <a:r>
              <a:rPr lang="en-US" sz="1600" dirty="0" err="1" smtClean="0">
                <a:latin typeface="TheSansMonoConBold" pitchFamily="18" charset="0"/>
              </a:rPr>
              <a:t>total_waits</a:t>
            </a:r>
            <a:r>
              <a:rPr lang="en-US" sz="1600" dirty="0" smtClean="0">
                <a:latin typeface="TheSansMonoConBold" pitchFamily="18" charset="0"/>
              </a:rPr>
              <a:t>, </a:t>
            </a:r>
            <a:r>
              <a:rPr lang="en-US" sz="1600" dirty="0" err="1" smtClean="0">
                <a:latin typeface="TheSansMonoConBold" pitchFamily="18" charset="0"/>
              </a:rPr>
              <a:t>total_timeouts</a:t>
            </a:r>
            <a:r>
              <a:rPr lang="en-US" sz="1600" dirty="0" smtClean="0">
                <a:latin typeface="TheSansMonoConBold" pitchFamily="18" charset="0"/>
              </a:rPr>
              <a:t>, </a:t>
            </a:r>
            <a:endParaRPr lang="en-US" sz="16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heSansMonoConBold" pitchFamily="18" charset="0"/>
              </a:rPr>
              <a:t> </a:t>
            </a:r>
            <a:r>
              <a:rPr lang="en-US" sz="1600" dirty="0" smtClean="0">
                <a:latin typeface="TheSansMonoConBold" pitchFamily="18" charset="0"/>
              </a:rPr>
              <a:t>      </a:t>
            </a:r>
            <a:r>
              <a:rPr lang="en-US" sz="1600" dirty="0" smtClean="0">
                <a:latin typeface="TheSansMonoConBold" pitchFamily="18" charset="0"/>
              </a:rPr>
              <a:t>10*</a:t>
            </a:r>
            <a:r>
              <a:rPr lang="en-US" sz="1600" dirty="0" err="1" smtClean="0">
                <a:latin typeface="TheSansMonoConBold" pitchFamily="18" charset="0"/>
              </a:rPr>
              <a:t>time_waited</a:t>
            </a:r>
            <a:r>
              <a:rPr lang="en-US" sz="1600" dirty="0" smtClean="0">
                <a:latin typeface="TheSansMonoConBold" pitchFamily="18" charset="0"/>
              </a:rPr>
              <a:t>, 10*</a:t>
            </a:r>
            <a:r>
              <a:rPr lang="en-US" sz="1600" dirty="0" err="1" smtClean="0">
                <a:latin typeface="TheSansMonoConBold" pitchFamily="18" charset="0"/>
              </a:rPr>
              <a:t>average_wait</a:t>
            </a:r>
            <a:endParaRPr lang="en-US" sz="16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heSansMonoConBold" pitchFamily="18" charset="0"/>
              </a:rPr>
              <a:t>from </a:t>
            </a:r>
            <a:r>
              <a:rPr lang="en-US" sz="1600" dirty="0" err="1" smtClean="0">
                <a:latin typeface="TheSansMonoConBold" pitchFamily="18" charset="0"/>
              </a:rPr>
              <a:t>v$system_event</a:t>
            </a:r>
            <a:endParaRPr lang="en-US" sz="16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600" dirty="0" smtClean="0">
                <a:latin typeface="TheSansMonoConBold" pitchFamily="18" charset="0"/>
              </a:rPr>
              <a:t>where event like '</a:t>
            </a:r>
            <a:r>
              <a:rPr lang="en-US" sz="1600" dirty="0" err="1" smtClean="0">
                <a:latin typeface="TheSansMonoConBold" pitchFamily="18" charset="0"/>
              </a:rPr>
              <a:t>gc</a:t>
            </a:r>
            <a:r>
              <a:rPr lang="en-US" sz="1600" dirty="0" smtClean="0">
                <a:latin typeface="TheSansMonoConBold" pitchFamily="18" charset="0"/>
              </a:rPr>
              <a:t>%'</a:t>
            </a:r>
            <a:endParaRPr lang="en-US" sz="1600" dirty="0" smtClean="0">
              <a:latin typeface="TheSansMonoConBold" pitchFamily="18" charset="0"/>
            </a:endParaRPr>
          </a:p>
          <a:p>
            <a:pPr>
              <a:buNone/>
            </a:pPr>
            <a:endParaRPr lang="en-US" sz="12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heSansMonoConBold" pitchFamily="18" charset="0"/>
              </a:rPr>
              <a:t>EVENT                                    TOTAL_WAITS TOTAL_TIMEOUTS 10*TIME_WAITED 10*AVERAGE_WAIT</a:t>
            </a:r>
          </a:p>
          <a:p>
            <a:pPr>
              <a:buNone/>
            </a:pPr>
            <a:r>
              <a:rPr lang="en-US" sz="1400" dirty="0" smtClean="0">
                <a:latin typeface="TheSansMonoConBold" pitchFamily="18" charset="0"/>
              </a:rPr>
              <a:t>---------------------------------------- ----------- -------------- -------------- ---------------</a:t>
            </a:r>
          </a:p>
          <a:p>
            <a:pPr>
              <a:buNone/>
            </a:pPr>
            <a:r>
              <a:rPr lang="en-US" sz="1400" dirty="0" err="1" smtClean="0">
                <a:latin typeface="TheSansMonoConBold" pitchFamily="18" charset="0"/>
              </a:rPr>
              <a:t>gcs</a:t>
            </a:r>
            <a:r>
              <a:rPr lang="en-US" sz="1400" dirty="0" smtClean="0">
                <a:latin typeface="TheSansMonoConBold" pitchFamily="18" charset="0"/>
              </a:rPr>
              <a:t> remote message                        3744149220     3391378512     1.2595E+10             3.4</a:t>
            </a:r>
          </a:p>
          <a:p>
            <a:pPr>
              <a:buNone/>
            </a:pPr>
            <a:r>
              <a:rPr lang="en-US" sz="1400" dirty="0" err="1" smtClean="0">
                <a:latin typeface="TheSansMonoConBold" pitchFamily="18" charset="0"/>
              </a:rPr>
              <a:t>gc</a:t>
            </a:r>
            <a:r>
              <a:rPr lang="en-US" sz="1400" dirty="0" smtClean="0">
                <a:latin typeface="TheSansMonoConBold" pitchFamily="18" charset="0"/>
              </a:rPr>
              <a:t> buffer busy                               2832149          14048       23739030             8.4</a:t>
            </a:r>
          </a:p>
          <a:p>
            <a:pPr>
              <a:buNone/>
            </a:pPr>
            <a:r>
              <a:rPr lang="en-US" sz="1400" dirty="0" err="1" smtClean="0">
                <a:latin typeface="TheSansMonoConBold" pitchFamily="18" charset="0"/>
              </a:rPr>
              <a:t>gc</a:t>
            </a:r>
            <a:r>
              <a:rPr lang="en-US" sz="1400" dirty="0" smtClean="0">
                <a:latin typeface="TheSansMonoConBold" pitchFamily="18" charset="0"/>
              </a:rPr>
              <a:t> </a:t>
            </a:r>
            <a:r>
              <a:rPr lang="en-US" sz="1400" dirty="0" err="1" smtClean="0">
                <a:latin typeface="TheSansMonoConBold" pitchFamily="18" charset="0"/>
              </a:rPr>
              <a:t>cr</a:t>
            </a:r>
            <a:r>
              <a:rPr lang="en-US" sz="1400" dirty="0" smtClean="0">
                <a:latin typeface="TheSansMonoConBold" pitchFamily="18" charset="0"/>
              </a:rPr>
              <a:t> multi block request                   62607541         120749       32769490              .5</a:t>
            </a:r>
          </a:p>
          <a:p>
            <a:pPr>
              <a:buNone/>
            </a:pPr>
            <a:r>
              <a:rPr lang="en-US" sz="1400" dirty="0" err="1" smtClean="0">
                <a:latin typeface="TheSansMonoConBold" pitchFamily="18" charset="0"/>
              </a:rPr>
              <a:t>gc</a:t>
            </a:r>
            <a:r>
              <a:rPr lang="en-US" sz="1400" dirty="0" smtClean="0">
                <a:latin typeface="TheSansMonoConBold" pitchFamily="18" charset="0"/>
              </a:rPr>
              <a:t> current multi block request               2434606             57         775560              .3</a:t>
            </a:r>
          </a:p>
          <a:p>
            <a:pPr>
              <a:buNone/>
            </a:pPr>
            <a:r>
              <a:rPr lang="en-US" sz="1400" dirty="0" err="1" smtClean="0">
                <a:latin typeface="TheSansMonoConBold" pitchFamily="18" charset="0"/>
              </a:rPr>
              <a:t>gc</a:t>
            </a:r>
            <a:r>
              <a:rPr lang="en-US" sz="1400" dirty="0" smtClean="0">
                <a:latin typeface="TheSansMonoConBold" pitchFamily="18" charset="0"/>
              </a:rPr>
              <a:t> </a:t>
            </a:r>
            <a:r>
              <a:rPr lang="en-US" sz="1400" dirty="0" err="1" smtClean="0">
                <a:latin typeface="TheSansMonoConBold" pitchFamily="18" charset="0"/>
              </a:rPr>
              <a:t>cr</a:t>
            </a:r>
            <a:r>
              <a:rPr lang="en-US" sz="1400" dirty="0" smtClean="0">
                <a:latin typeface="TheSansMonoConBold" pitchFamily="18" charset="0"/>
              </a:rPr>
              <a:t> block 2-way                          128246261          19168       77706850              .6</a:t>
            </a:r>
          </a:p>
          <a:p>
            <a:pPr>
              <a:buNone/>
            </a:pPr>
            <a:r>
              <a:rPr lang="en-US" sz="1400" dirty="0" err="1" smtClean="0">
                <a:latin typeface="TheSansMonoConBold" pitchFamily="18" charset="0"/>
              </a:rPr>
              <a:t>gc</a:t>
            </a:r>
            <a:r>
              <a:rPr lang="en-US" sz="1400" dirty="0" smtClean="0">
                <a:latin typeface="TheSansMonoConBold" pitchFamily="18" charset="0"/>
              </a:rPr>
              <a:t> </a:t>
            </a:r>
            <a:r>
              <a:rPr lang="en-US" sz="1400" dirty="0" err="1" smtClean="0">
                <a:latin typeface="TheSansMonoConBold" pitchFamily="18" charset="0"/>
              </a:rPr>
              <a:t>cr</a:t>
            </a:r>
            <a:r>
              <a:rPr lang="en-US" sz="1400" dirty="0" smtClean="0">
                <a:latin typeface="TheSansMonoConBold" pitchFamily="18" charset="0"/>
              </a:rPr>
              <a:t> block 3-way                          126605477          22339      124231140               1</a:t>
            </a:r>
          </a:p>
          <a:p>
            <a:pPr>
              <a:buNone/>
            </a:pPr>
            <a:r>
              <a:rPr lang="en-US" sz="1400" dirty="0" smtClean="0">
                <a:latin typeface="TheSansMonoConBold" pitchFamily="18" charset="0"/>
              </a:rPr>
              <a:t>….</a:t>
            </a:r>
          </a:p>
          <a:p>
            <a:pPr>
              <a:buNone/>
            </a:pPr>
            <a:endParaRPr lang="en-US" sz="1400" dirty="0">
              <a:latin typeface="TheSansMonoConBold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Statistics are not the same as wait events</a:t>
            </a:r>
          </a:p>
          <a:p>
            <a:r>
              <a:rPr lang="en-US" dirty="0" smtClean="0"/>
              <a:t>They measure hard </a:t>
            </a:r>
            <a:r>
              <a:rPr lang="en-US" dirty="0" smtClean="0"/>
              <a:t>data</a:t>
            </a:r>
            <a:endParaRPr lang="en-US" dirty="0" smtClean="0"/>
          </a:p>
          <a:p>
            <a:pPr lvl="1"/>
            <a:r>
              <a:rPr lang="en-US" sz="3200" dirty="0" smtClean="0"/>
              <a:t>CPU consumed by the session</a:t>
            </a:r>
          </a:p>
          <a:p>
            <a:pPr lvl="1"/>
            <a:r>
              <a:rPr lang="en-US" sz="3200" dirty="0" smtClean="0"/>
              <a:t>PGA memory used by the session</a:t>
            </a:r>
            <a:endParaRPr lang="en-US" sz="3200" dirty="0" smtClean="0"/>
          </a:p>
          <a:p>
            <a:pPr lvl="1"/>
            <a:r>
              <a:rPr lang="en-US" sz="3200" dirty="0" smtClean="0"/>
              <a:t>How many logical I/Os so far by the session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V$SESSTAT shows the information except the name, which is shown in V$STATNAME</a:t>
            </a:r>
          </a:p>
          <a:p>
            <a:r>
              <a:rPr lang="en-US" dirty="0" smtClean="0"/>
              <a:t>V$MYSTAT shows the stats for the current session only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1066800" y="3352800"/>
            <a:ext cx="4267200" cy="21336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18:31:01 SQL&gt; </a:t>
            </a:r>
            <a:r>
              <a:rPr lang="en-US" sz="1600" b="0" dirty="0" err="1" smtClean="0">
                <a:latin typeface="TheSansMonoConBold" pitchFamily="18" charset="0"/>
              </a:rPr>
              <a:t>desc</a:t>
            </a:r>
            <a:r>
              <a:rPr lang="en-US" sz="1600" b="0" dirty="0" smtClean="0">
                <a:latin typeface="TheSansMonoConBold" pitchFamily="18" charset="0"/>
              </a:rPr>
              <a:t> </a:t>
            </a:r>
            <a:r>
              <a:rPr lang="en-US" sz="1600" b="0" dirty="0" err="1" smtClean="0">
                <a:latin typeface="TheSansMonoConBold" pitchFamily="18" charset="0"/>
              </a:rPr>
              <a:t>v$sesstat</a:t>
            </a:r>
            <a:endParaRPr lang="en-US" sz="1600" b="0" dirty="0" smtClean="0">
              <a:latin typeface="TheSansMonoConBold" pitchFamily="18" charset="0"/>
            </a:endParaRP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Name              Null?    Type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----------------- -------- ----------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SID       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STATISTIC#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VALUE                      NUMBER</a:t>
            </a:r>
          </a:p>
          <a:p>
            <a:pPr>
              <a:spcBef>
                <a:spcPts val="0"/>
              </a:spcBef>
            </a:pPr>
            <a:endParaRPr lang="en-US" sz="1600" b="0" dirty="0" smtClean="0">
              <a:latin typeface="TheSansMonoConBold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heSansMonoConBold" pitchFamily="18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4495800" y="4038600"/>
            <a:ext cx="4495800" cy="21336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SQL&gt; </a:t>
            </a:r>
            <a:r>
              <a:rPr lang="en-US" sz="1600" b="0" dirty="0" err="1" smtClean="0">
                <a:latin typeface="TheSansMonoConBold" pitchFamily="18" charset="0"/>
              </a:rPr>
              <a:t>desc</a:t>
            </a:r>
            <a:r>
              <a:rPr lang="en-US" sz="1600" b="0" dirty="0" smtClean="0">
                <a:latin typeface="TheSansMonoConBold" pitchFamily="18" charset="0"/>
              </a:rPr>
              <a:t> </a:t>
            </a:r>
            <a:r>
              <a:rPr lang="en-US" sz="1600" b="0" dirty="0" err="1" smtClean="0">
                <a:latin typeface="TheSansMonoConBold" pitchFamily="18" charset="0"/>
              </a:rPr>
              <a:t>v$statname</a:t>
            </a:r>
            <a:endParaRPr lang="en-US" sz="1600" b="0" dirty="0" smtClean="0">
              <a:latin typeface="TheSansMonoConBold" pitchFamily="18" charset="0"/>
            </a:endParaRP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Name              Null?    Type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----------------- -------- ----------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STATISTIC#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NAME                       VARCHAR2(64)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CLASS                      NUMBER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TheSansMonoConBold" pitchFamily="18" charset="0"/>
              </a:rPr>
              <a:t> STAT_ID                    NUMBER</a:t>
            </a:r>
          </a:p>
          <a:p>
            <a:pPr>
              <a:spcBef>
                <a:spcPts val="0"/>
              </a:spcBef>
            </a:pPr>
            <a:endParaRPr lang="en-US" sz="1600" b="0" dirty="0" smtClean="0">
              <a:latin typeface="TheSansMonoConBold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heSansMonoConBold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438400" y="4572000"/>
            <a:ext cx="2286000" cy="381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9900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Consumption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Find out how much CPU was consumed already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select name, value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v$sesstat</a:t>
            </a:r>
            <a:r>
              <a:rPr lang="en-US" sz="2400" dirty="0" smtClean="0">
                <a:latin typeface="TheSansMonoConNormal" pitchFamily="34" charset="0"/>
              </a:rPr>
              <a:t> s, </a:t>
            </a:r>
            <a:r>
              <a:rPr lang="en-US" sz="2400" dirty="0" err="1" smtClean="0">
                <a:latin typeface="TheSansMonoConNormal" pitchFamily="34" charset="0"/>
              </a:rPr>
              <a:t>v$statname</a:t>
            </a:r>
            <a:r>
              <a:rPr lang="en-US" sz="2400" dirty="0" smtClean="0">
                <a:latin typeface="TheSansMonoConNormal" pitchFamily="34" charset="0"/>
              </a:rPr>
              <a:t> n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s.statistic</a:t>
            </a:r>
            <a:r>
              <a:rPr lang="en-US" sz="2400" dirty="0" smtClean="0">
                <a:latin typeface="TheSansMonoConNormal" pitchFamily="34" charset="0"/>
              </a:rPr>
              <a:t># = </a:t>
            </a:r>
            <a:r>
              <a:rPr lang="en-US" sz="2400" dirty="0" err="1" smtClean="0">
                <a:latin typeface="TheSansMonoConNormal" pitchFamily="34" charset="0"/>
              </a:rPr>
              <a:t>n.statistic</a:t>
            </a:r>
            <a:r>
              <a:rPr lang="en-US" sz="2400" dirty="0" smtClean="0">
                <a:latin typeface="TheSansMonoConNormal" pitchFamily="34" charset="0"/>
              </a:rPr>
              <a:t>#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and upper(name) like '%CPU%'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and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 = &lt;SID&gt;;</a:t>
            </a:r>
          </a:p>
          <a:p>
            <a:r>
              <a:rPr lang="en-US" dirty="0" smtClean="0"/>
              <a:t>Some stats: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session logical reads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CPU used by this session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dirty="0" smtClean="0">
                <a:latin typeface="TheSansMonoConNormal" pitchFamily="34" charset="0"/>
              </a:rPr>
              <a:t>parse time </a:t>
            </a:r>
            <a:r>
              <a:rPr lang="en-US" sz="2400" dirty="0" err="1" smtClean="0">
                <a:latin typeface="TheSansMonoConNormal" pitchFamily="34" charset="0"/>
              </a:rPr>
              <a:t>cpu</a:t>
            </a:r>
            <a:endParaRPr lang="en-US" sz="2400" dirty="0" smtClean="0">
              <a:latin typeface="TheSansMonoConNorm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Stats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Similar to events, there is also another view for system level stats - V$SYSSTAT</a:t>
            </a:r>
          </a:p>
          <a:p>
            <a:pPr marL="0">
              <a:spcBef>
                <a:spcPts val="0"/>
              </a:spcBef>
              <a:buNone/>
            </a:pPr>
            <a:endParaRPr lang="en-US" sz="1800" dirty="0" smtClean="0">
              <a:latin typeface="TheSansMonoConBold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SQL&gt; </a:t>
            </a:r>
            <a:r>
              <a:rPr lang="en-US" sz="1800" dirty="0" err="1" smtClean="0">
                <a:latin typeface="TheSansMonoConBold" pitchFamily="18" charset="0"/>
              </a:rPr>
              <a:t>desc</a:t>
            </a:r>
            <a:r>
              <a:rPr lang="en-US" sz="1800" dirty="0" smtClean="0">
                <a:latin typeface="TheSansMonoConBold" pitchFamily="18" charset="0"/>
              </a:rPr>
              <a:t> </a:t>
            </a:r>
            <a:r>
              <a:rPr lang="en-US" sz="1800" dirty="0" err="1" smtClean="0">
                <a:latin typeface="TheSansMonoConBold" pitchFamily="18" charset="0"/>
              </a:rPr>
              <a:t>v$sysstat</a:t>
            </a:r>
            <a:endParaRPr lang="en-US" sz="1800" dirty="0" smtClean="0">
              <a:latin typeface="TheSansMonoConBold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 Name              Null?    Type</a:t>
            </a: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 ----------------- -------- ------------</a:t>
            </a: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 STATISTIC#                 NUMBER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 NAME                       VARCHAR2(64)</a:t>
            </a: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 CLASS                      NUMBER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 VALUE                      NUMBER</a:t>
            </a:r>
          </a:p>
          <a:p>
            <a:pPr marL="0">
              <a:spcBef>
                <a:spcPts val="0"/>
              </a:spcBef>
              <a:buNone/>
            </a:pPr>
            <a:r>
              <a:rPr lang="en-US" sz="1800" dirty="0" smtClean="0">
                <a:latin typeface="TheSansMonoConBold" pitchFamily="18" charset="0"/>
              </a:rPr>
              <a:t> STAT_ID                    NUMBER</a:t>
            </a:r>
          </a:p>
          <a:p>
            <a:r>
              <a:rPr lang="en-US" dirty="0" smtClean="0"/>
              <a:t>Note there is a NAME column</a:t>
            </a:r>
          </a:p>
          <a:p>
            <a:r>
              <a:rPr lang="en-US" dirty="0" smtClean="0"/>
              <a:t>This is a cumulative value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5181600" y="2514600"/>
            <a:ext cx="3581400" cy="37338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5410200" y="6019800"/>
            <a:ext cx="29718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3734594" y="4343400"/>
            <a:ext cx="3352800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Curved Connector 19"/>
          <p:cNvCxnSpPr/>
          <p:nvPr/>
        </p:nvCxnSpPr>
        <p:spPr bwMode="auto">
          <a:xfrm rot="5400000" flipH="1" flipV="1">
            <a:off x="5295900" y="2933700"/>
            <a:ext cx="3200400" cy="297180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934200" y="5638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Time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4074467" y="3693467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  <a:latin typeface="+mn-lt"/>
              </a:rPr>
              <a:t>Statstic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 Value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Right Triangle 22"/>
          <p:cNvSpPr/>
          <p:nvPr/>
        </p:nvSpPr>
        <p:spPr bwMode="auto">
          <a:xfrm rot="16200000">
            <a:off x="5618367" y="4430812"/>
            <a:ext cx="946044" cy="1076021"/>
          </a:xfrm>
          <a:prstGeom prst="rt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4" name="Right Triangle 23"/>
          <p:cNvSpPr/>
          <p:nvPr/>
        </p:nvSpPr>
        <p:spPr bwMode="auto">
          <a:xfrm rot="16200000">
            <a:off x="7142367" y="3821212"/>
            <a:ext cx="488844" cy="1076021"/>
          </a:xfrm>
          <a:prstGeom prst="rt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05600" y="46482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+mn-lt"/>
              </a:rPr>
              <a:t>Rate of Change is different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V$SESSION shows waits happening right now</a:t>
            </a:r>
          </a:p>
          <a:p>
            <a:r>
              <a:rPr lang="en-US" dirty="0" smtClean="0"/>
              <a:t>V$SESSTAT shows session levels stats</a:t>
            </a:r>
          </a:p>
          <a:p>
            <a:r>
              <a:rPr lang="en-US" dirty="0" smtClean="0"/>
              <a:t>V$SESSION_EVENT shows the waits encountered by a session so far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13800" i="1" dirty="0" smtClean="0">
                <a:latin typeface="Times New Roman" pitchFamily="18" charset="0"/>
                <a:cs typeface="Times New Roman" pitchFamily="18" charset="0"/>
              </a:rPr>
              <a:t>Thank You!</a:t>
            </a:r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this is about?</a:t>
            </a:r>
          </a:p>
          <a:p>
            <a:pPr lvl="1"/>
            <a:r>
              <a:rPr lang="en-US" dirty="0" smtClean="0"/>
              <a:t>You noticed some degradation of performance</a:t>
            </a:r>
          </a:p>
          <a:p>
            <a:pPr lvl="1"/>
            <a:r>
              <a:rPr lang="en-US" dirty="0" smtClean="0"/>
              <a:t>What should you do next?</a:t>
            </a:r>
          </a:p>
          <a:p>
            <a:pPr lvl="1"/>
            <a:r>
              <a:rPr lang="en-US" dirty="0" smtClean="0"/>
              <a:t>Where to start</a:t>
            </a:r>
          </a:p>
          <a:p>
            <a:pPr lvl="1"/>
            <a:r>
              <a:rPr lang="en-US" dirty="0" smtClean="0"/>
              <a:t>What tool to use</a:t>
            </a:r>
          </a:p>
          <a:p>
            <a:pPr lvl="1"/>
            <a:r>
              <a:rPr lang="en-US" dirty="0" smtClean="0"/>
              <a:t>How to understand the root issue</a:t>
            </a:r>
          </a:p>
          <a:p>
            <a:r>
              <a:rPr lang="en-US" dirty="0" smtClean="0"/>
              <a:t>Tools</a:t>
            </a:r>
          </a:p>
          <a:p>
            <a:pPr lvl="1"/>
            <a:r>
              <a:rPr lang="en-US" dirty="0" smtClean="0"/>
              <a:t>Nothing to buy</a:t>
            </a:r>
          </a:p>
          <a:p>
            <a:pPr lvl="1"/>
            <a:r>
              <a:rPr lang="en-US" dirty="0" smtClean="0"/>
              <a:t>SQL*Plus and internal Oracle supplied utilities</a:t>
            </a:r>
          </a:p>
          <a:p>
            <a:pPr lvl="2"/>
            <a:r>
              <a:rPr lang="en-US" dirty="0" smtClean="0"/>
              <a:t>May be extra-cost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Starting Performance Troubleshooting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Covered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out what the session is waiting for</a:t>
            </a:r>
          </a:p>
          <a:p>
            <a:pPr lvl="1">
              <a:buNone/>
            </a:pPr>
            <a:r>
              <a:rPr lang="en-US" dirty="0" smtClean="0">
                <a:latin typeface="TheSansMonoConBold" pitchFamily="34" charset="0"/>
              </a:rPr>
              <a:t>select </a:t>
            </a:r>
            <a:r>
              <a:rPr lang="en-US" dirty="0" err="1" smtClean="0">
                <a:latin typeface="TheSansMonoConBold" pitchFamily="34" charset="0"/>
              </a:rPr>
              <a:t>sid</a:t>
            </a:r>
            <a:r>
              <a:rPr lang="en-US" dirty="0" smtClean="0">
                <a:latin typeface="TheSansMonoConBold" pitchFamily="34" charset="0"/>
              </a:rPr>
              <a:t>, </a:t>
            </a:r>
            <a:r>
              <a:rPr lang="en-US" dirty="0" smtClean="0">
                <a:latin typeface="TheSansMonoConBold" pitchFamily="34" charset="0"/>
              </a:rPr>
              <a:t>event, </a:t>
            </a:r>
            <a:r>
              <a:rPr lang="en-US" dirty="0" smtClean="0">
                <a:latin typeface="TheSansMonoConBold" pitchFamily="34" charset="0"/>
              </a:rPr>
              <a:t>state, </a:t>
            </a:r>
            <a:r>
              <a:rPr lang="en-US" dirty="0" err="1" smtClean="0">
                <a:latin typeface="TheSansMonoConBold" pitchFamily="34" charset="0"/>
              </a:rPr>
              <a:t>wait_time</a:t>
            </a:r>
            <a:r>
              <a:rPr lang="en-US" dirty="0" smtClean="0">
                <a:latin typeface="TheSansMonoConBold" pitchFamily="34" charset="0"/>
              </a:rPr>
              <a:t>, </a:t>
            </a:r>
            <a:r>
              <a:rPr lang="en-US" dirty="0" err="1" smtClean="0">
                <a:latin typeface="TheSansMonoConBold" pitchFamily="34" charset="0"/>
              </a:rPr>
              <a:t>seconds_in_wait</a:t>
            </a:r>
            <a:r>
              <a:rPr lang="en-US" dirty="0" smtClean="0">
                <a:latin typeface="TheSansMonoConBold" pitchFamily="34" charset="0"/>
              </a:rPr>
              <a:t> </a:t>
            </a:r>
            <a:endParaRPr lang="en-US" dirty="0" smtClean="0">
              <a:latin typeface="TheSansMonoConBold" pitchFamily="34" charset="0"/>
            </a:endParaRPr>
          </a:p>
          <a:p>
            <a:pPr lvl="1">
              <a:buNone/>
            </a:pPr>
            <a:r>
              <a:rPr lang="en-US" dirty="0" smtClean="0">
                <a:latin typeface="TheSansMonoConBold" pitchFamily="34" charset="0"/>
              </a:rPr>
              <a:t>from </a:t>
            </a:r>
            <a:r>
              <a:rPr lang="en-US" dirty="0" err="1" smtClean="0">
                <a:latin typeface="TheSansMonoConBold" pitchFamily="34" charset="0"/>
              </a:rPr>
              <a:t>v$session</a:t>
            </a:r>
            <a:endParaRPr lang="en-US" dirty="0" smtClean="0">
              <a:latin typeface="TheSansMonoConBold" pitchFamily="34" charset="0"/>
            </a:endParaRPr>
          </a:p>
          <a:p>
            <a:r>
              <a:rPr lang="en-US" dirty="0" smtClean="0"/>
              <a:t>STATE – WAITING, WAITED KNOWN </a:t>
            </a:r>
            <a:r>
              <a:rPr lang="en-US" dirty="0" smtClean="0"/>
              <a:t>TIME …</a:t>
            </a:r>
          </a:p>
          <a:p>
            <a:r>
              <a:rPr lang="en-US" dirty="0" smtClean="0"/>
              <a:t>SECONDS_IN_WAIT – the seconds it has waited</a:t>
            </a:r>
          </a:p>
          <a:p>
            <a:r>
              <a:rPr lang="en-US" dirty="0" smtClean="0"/>
              <a:t>WAIT_TIME – if not waiting now, how much it waited in the past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Other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Find </a:t>
            </a:r>
            <a:r>
              <a:rPr lang="en-US" dirty="0" smtClean="0"/>
              <a:t>out which session is locking this record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</a:t>
            </a:r>
            <a:r>
              <a:rPr lang="en-US" sz="2400" dirty="0" err="1" smtClean="0">
                <a:latin typeface="TheSansMonoConNormal" pitchFamily="34" charset="0"/>
              </a:rPr>
              <a:t>blocking_session</a:t>
            </a:r>
            <a:r>
              <a:rPr lang="en-US" sz="2400" dirty="0" smtClean="0">
                <a:latin typeface="TheSansMonoConNormal" pitchFamily="34" charset="0"/>
              </a:rPr>
              <a:t>, </a:t>
            </a:r>
            <a:r>
              <a:rPr lang="en-US" sz="2400" dirty="0" err="1" smtClean="0">
                <a:latin typeface="TheSansMonoConNormal" pitchFamily="34" charset="0"/>
              </a:rPr>
              <a:t>blocking_instance</a:t>
            </a:r>
            <a:r>
              <a:rPr lang="en-US" sz="2400" dirty="0" smtClean="0">
                <a:latin typeface="TheSansMonoConNormal" pitchFamily="34" charset="0"/>
              </a:rPr>
              <a:t>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</a:t>
            </a:r>
            <a:r>
              <a:rPr lang="en-US" sz="2400" dirty="0" err="1" smtClean="0">
                <a:latin typeface="TheSansMonoConNormal" pitchFamily="34" charset="0"/>
              </a:rPr>
              <a:t>seconds_in_wait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from </a:t>
            </a:r>
            <a:r>
              <a:rPr lang="en-US" sz="2400" dirty="0" err="1" smtClean="0">
                <a:latin typeface="TheSansMonoConNormal" pitchFamily="34" charset="0"/>
              </a:rPr>
              <a:t>v$session</a:t>
            </a:r>
            <a:endParaRPr lang="en-US" sz="2400" dirty="0" smtClean="0">
              <a:latin typeface="TheSansMonoConNormal" pitchFamily="34" charset="0"/>
            </a:endParaRP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where 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 = &lt;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&gt;</a:t>
            </a:r>
          </a:p>
          <a:p>
            <a:r>
              <a:rPr lang="en-US" dirty="0" smtClean="0"/>
              <a:t>Other Columns</a:t>
            </a:r>
          </a:p>
          <a:p>
            <a:pPr lvl="1"/>
            <a:r>
              <a:rPr lang="en-US" dirty="0" smtClean="0"/>
              <a:t>SQL_ID </a:t>
            </a:r>
            <a:r>
              <a:rPr lang="en-US" dirty="0" smtClean="0"/>
              <a:t>– the SQL_ID</a:t>
            </a:r>
          </a:p>
          <a:p>
            <a:pPr lvl="1"/>
            <a:r>
              <a:rPr lang="en-US" dirty="0" smtClean="0"/>
              <a:t>PREV_SQL_ID – the previous </a:t>
            </a:r>
            <a:r>
              <a:rPr lang="en-US" dirty="0" smtClean="0"/>
              <a:t>SQL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Select </a:t>
            </a:r>
            <a:r>
              <a:rPr lang="en-US" sz="2400" dirty="0" err="1" smtClean="0">
                <a:latin typeface="TheSansMonoConNormal" pitchFamily="34" charset="0"/>
              </a:rPr>
              <a:t>sql_fulltext</a:t>
            </a:r>
            <a:r>
              <a:rPr lang="en-US" sz="2400" dirty="0" smtClean="0">
                <a:latin typeface="TheSansMonoConNormal" pitchFamily="34" charset="0"/>
              </a:rPr>
              <a:t> from </a:t>
            </a:r>
            <a:r>
              <a:rPr lang="en-US" sz="2400" dirty="0" err="1" smtClean="0">
                <a:latin typeface="TheSansMonoConNormal" pitchFamily="34" charset="0"/>
              </a:rPr>
              <a:t>v$sql</a:t>
            </a:r>
            <a:r>
              <a:rPr lang="en-US" sz="2400" dirty="0" smtClean="0">
                <a:latin typeface="TheSansMonoConNormal" pitchFamily="34" charset="0"/>
              </a:rPr>
              <a:t> where </a:t>
            </a:r>
            <a:r>
              <a:rPr lang="en-US" sz="2400" dirty="0" err="1" smtClean="0">
                <a:latin typeface="TheSansMonoConNormal" pitchFamily="34" charset="0"/>
              </a:rPr>
              <a:t>sql_id</a:t>
            </a:r>
            <a:r>
              <a:rPr lang="en-US" sz="2400" dirty="0" smtClean="0">
                <a:latin typeface="TheSansMonoConNormal" pitchFamily="34" charset="0"/>
              </a:rPr>
              <a:t> = </a:t>
            </a:r>
            <a:r>
              <a:rPr lang="en-US" sz="2400" i="1" dirty="0" smtClean="0">
                <a:latin typeface="TheSansMonoConNormal" pitchFamily="34" charset="0"/>
              </a:rPr>
              <a:t>&lt;</a:t>
            </a:r>
            <a:r>
              <a:rPr lang="en-US" sz="2400" i="1" dirty="0" err="1" smtClean="0">
                <a:latin typeface="TheSansMonoConNormal" pitchFamily="34" charset="0"/>
              </a:rPr>
              <a:t>sqlid</a:t>
            </a:r>
            <a:r>
              <a:rPr lang="en-US" sz="2400" i="1" dirty="0" smtClean="0">
                <a:latin typeface="TheSansMonoConNormal" pitchFamily="34" charset="0"/>
              </a:rPr>
              <a:t>&gt;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DBMS_MONITOR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begin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</a:t>
            </a:r>
            <a:r>
              <a:rPr lang="en-US" sz="2400" dirty="0" err="1" smtClean="0">
                <a:latin typeface="TheSansMonoConNormal" pitchFamily="34" charset="0"/>
              </a:rPr>
              <a:t>dbms_monitor.session_trace_enable</a:t>
            </a:r>
            <a:r>
              <a:rPr lang="en-US" sz="2400" dirty="0" smtClean="0">
                <a:latin typeface="TheSansMonoConNormal" pitchFamily="34" charset="0"/>
              </a:rPr>
              <a:t>(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</a:t>
            </a:r>
            <a:r>
              <a:rPr lang="en-US" sz="2400" dirty="0" err="1" smtClean="0">
                <a:latin typeface="TheSansMonoConNormal" pitchFamily="34" charset="0"/>
              </a:rPr>
              <a:t>session_id</a:t>
            </a:r>
            <a:r>
              <a:rPr lang="en-US" sz="2400" dirty="0" smtClean="0">
                <a:latin typeface="TheSansMonoConNormal" pitchFamily="34" charset="0"/>
              </a:rPr>
              <a:t> =&gt; &amp;</a:t>
            </a:r>
            <a:r>
              <a:rPr lang="en-US" sz="2400" dirty="0" err="1" smtClean="0">
                <a:latin typeface="TheSansMonoConNormal" pitchFamily="34" charset="0"/>
              </a:rPr>
              <a:t>sid</a:t>
            </a:r>
            <a:r>
              <a:rPr lang="en-US" sz="2400" dirty="0" smtClean="0">
                <a:latin typeface="TheSansMonoConNormal" pitchFamily="34" charset="0"/>
              </a:rPr>
              <a:t>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</a:t>
            </a:r>
            <a:r>
              <a:rPr lang="en-US" sz="2400" dirty="0" err="1" smtClean="0">
                <a:latin typeface="TheSansMonoConNormal" pitchFamily="34" charset="0"/>
              </a:rPr>
              <a:t>serial_num</a:t>
            </a:r>
            <a:r>
              <a:rPr lang="en-US" sz="2400" dirty="0" smtClean="0">
                <a:latin typeface="TheSansMonoConNormal" pitchFamily="34" charset="0"/>
              </a:rPr>
              <a:t> =&gt; &amp;serial,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waits =&gt; TRUE,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    binds =&gt; TRUE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    );</a:t>
            </a:r>
          </a:p>
          <a:p>
            <a:pPr lvl="1">
              <a:buNone/>
            </a:pPr>
            <a:r>
              <a:rPr lang="en-US" sz="2400" dirty="0" smtClean="0">
                <a:latin typeface="TheSansMonoConNormal" pitchFamily="34" charset="0"/>
              </a:rPr>
              <a:t>end</a:t>
            </a:r>
            <a:r>
              <a:rPr lang="en-US" sz="2400" dirty="0" smtClean="0">
                <a:latin typeface="TheSansMonoConNormal" pitchFamily="34" charset="0"/>
              </a:rPr>
              <a:t>;</a:t>
            </a:r>
          </a:p>
          <a:p>
            <a:r>
              <a:rPr lang="en-US" dirty="0" smtClean="0"/>
              <a:t>Analyze the </a:t>
            </a:r>
            <a:r>
              <a:rPr lang="en-US" dirty="0" err="1" smtClean="0"/>
              <a:t>tracefile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latin typeface="TheSansMonoConNormal" pitchFamily="34" charset="0"/>
              </a:rPr>
              <a:t>$ </a:t>
            </a:r>
            <a:r>
              <a:rPr lang="en-US" dirty="0" err="1" smtClean="0">
                <a:latin typeface="TheSansMonoConNormal" pitchFamily="34" charset="0"/>
              </a:rPr>
              <a:t>tkprof</a:t>
            </a:r>
            <a:r>
              <a:rPr lang="en-US" dirty="0" smtClean="0">
                <a:latin typeface="TheSansMonoConNormal" pitchFamily="34" charset="0"/>
              </a:rPr>
              <a:t> u/p </a:t>
            </a:r>
            <a:r>
              <a:rPr lang="en-US" i="1" dirty="0" smtClean="0">
                <a:latin typeface="TheSansMonoConNormal" pitchFamily="34" charset="0"/>
              </a:rPr>
              <a:t>&lt;</a:t>
            </a:r>
            <a:r>
              <a:rPr lang="en-US" i="1" dirty="0" err="1" smtClean="0">
                <a:latin typeface="TheSansMonoConNormal" pitchFamily="34" charset="0"/>
              </a:rPr>
              <a:t>inputfile</a:t>
            </a:r>
            <a:r>
              <a:rPr lang="en-US" i="1" dirty="0" smtClean="0">
                <a:latin typeface="TheSansMonoConNormal" pitchFamily="34" charset="0"/>
              </a:rPr>
              <a:t>&gt; &lt;</a:t>
            </a:r>
            <a:r>
              <a:rPr lang="en-US" i="1" dirty="0" err="1" smtClean="0">
                <a:latin typeface="TheSansMonoConNormal" pitchFamily="34" charset="0"/>
              </a:rPr>
              <a:t>outputfile</a:t>
            </a:r>
            <a:r>
              <a:rPr lang="en-US" i="1" dirty="0" smtClean="0">
                <a:latin typeface="TheSansMonoConNormal" pitchFamily="34" charset="0"/>
              </a:rPr>
              <a:t>&gt;</a:t>
            </a:r>
          </a:p>
          <a:p>
            <a:pPr lvl="1">
              <a:buNone/>
            </a:pPr>
            <a:r>
              <a:rPr lang="en-US" i="1" dirty="0" smtClean="0"/>
              <a:t>&lt;</a:t>
            </a:r>
            <a:r>
              <a:rPr lang="en-US" i="1" dirty="0" err="1" smtClean="0"/>
              <a:t>Outputfile</a:t>
            </a:r>
            <a:r>
              <a:rPr lang="en-US" i="1" dirty="0" smtClean="0"/>
              <a:t>&gt; </a:t>
            </a:r>
            <a:r>
              <a:rPr lang="en-US" dirty="0" smtClean="0"/>
              <a:t>is a text file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Tracing from the Beginning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Trace all actions for service name</a:t>
            </a: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begin</a:t>
            </a:r>
            <a:endParaRPr lang="en-US" sz="2200" dirty="0" smtClean="0">
              <a:latin typeface="TheSansMonoConNormal" pitchFamily="34" charset="0"/>
            </a:endParaRP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   </a:t>
            </a:r>
            <a:r>
              <a:rPr lang="en-US" sz="2200" dirty="0" err="1" smtClean="0">
                <a:latin typeface="TheSansMonoConNormal" pitchFamily="34" charset="0"/>
              </a:rPr>
              <a:t>dbms_monitor.serv_mod_act_trace_enable</a:t>
            </a:r>
            <a:r>
              <a:rPr lang="en-US" sz="2200" dirty="0" smtClean="0">
                <a:latin typeface="TheSansMonoConNormal" pitchFamily="34" charset="0"/>
              </a:rPr>
              <a:t> (</a:t>
            </a: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        </a:t>
            </a:r>
            <a:r>
              <a:rPr lang="en-US" sz="2200" dirty="0" err="1" smtClean="0">
                <a:latin typeface="TheSansMonoConNormal" pitchFamily="34" charset="0"/>
              </a:rPr>
              <a:t>service_name</a:t>
            </a:r>
            <a:r>
              <a:rPr lang="en-US" sz="2200" dirty="0" smtClean="0">
                <a:latin typeface="TheSansMonoConNormal" pitchFamily="34" charset="0"/>
              </a:rPr>
              <a:t> =&gt; 'APP',</a:t>
            </a: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        </a:t>
            </a:r>
            <a:r>
              <a:rPr lang="en-US" sz="2200" dirty="0" err="1" smtClean="0">
                <a:latin typeface="TheSansMonoConNormal" pitchFamily="34" charset="0"/>
              </a:rPr>
              <a:t>action_name</a:t>
            </a:r>
            <a:r>
              <a:rPr lang="en-US" sz="2200" dirty="0" smtClean="0">
                <a:latin typeface="TheSansMonoConNormal" pitchFamily="34" charset="0"/>
              </a:rPr>
              <a:t>  =&gt; </a:t>
            </a:r>
            <a:r>
              <a:rPr lang="en-US" sz="2200" dirty="0" err="1" smtClean="0">
                <a:latin typeface="TheSansMonoConNormal" pitchFamily="34" charset="0"/>
              </a:rPr>
              <a:t>dbms_monitor.all_actions</a:t>
            </a:r>
            <a:r>
              <a:rPr lang="en-US" sz="2200" dirty="0" smtClean="0">
                <a:latin typeface="TheSansMonoConNormal" pitchFamily="34" charset="0"/>
              </a:rPr>
              <a:t>,</a:t>
            </a: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        waits        =&gt; true,</a:t>
            </a: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        binds        =&gt; true</a:t>
            </a: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   );</a:t>
            </a:r>
          </a:p>
          <a:p>
            <a:pPr lvl="1">
              <a:buFont typeface="Wingdings" pitchFamily="2" charset="2"/>
              <a:buNone/>
            </a:pPr>
            <a:r>
              <a:rPr lang="en-US" sz="2200" dirty="0" smtClean="0">
                <a:latin typeface="TheSansMonoConNormal" pitchFamily="34" charset="0"/>
              </a:rPr>
              <a:t>end;</a:t>
            </a:r>
          </a:p>
          <a:p>
            <a:r>
              <a:rPr lang="en-US" dirty="0" smtClean="0"/>
              <a:t>This will trace any session connected with </a:t>
            </a:r>
            <a:r>
              <a:rPr lang="en-US" dirty="0" err="1" smtClean="0"/>
              <a:t>service_name</a:t>
            </a:r>
            <a:r>
              <a:rPr lang="en-US" dirty="0" smtClean="0"/>
              <a:t> APP</a:t>
            </a:r>
          </a:p>
          <a:p>
            <a:r>
              <a:rPr lang="en-US" dirty="0" smtClean="0"/>
              <a:t>Even future sessions!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tracing was not enabled, how will you know how much the session was waiting for?</a:t>
            </a:r>
          </a:p>
          <a:p>
            <a:r>
              <a:rPr lang="en-US" dirty="0" smtClean="0"/>
              <a:t>View </a:t>
            </a:r>
            <a:r>
              <a:rPr lang="en-US" dirty="0" smtClean="0"/>
              <a:t>V$SESSION_WAIT_HISTORY</a:t>
            </a:r>
          </a:p>
          <a:p>
            <a:r>
              <a:rPr lang="en-US" dirty="0" smtClean="0"/>
              <a:t>Shows last 10 waits for active </a:t>
            </a:r>
            <a:r>
              <a:rPr lang="en-US" dirty="0" smtClean="0"/>
              <a:t>sessions</a:t>
            </a:r>
          </a:p>
          <a:p>
            <a:r>
              <a:rPr lang="en-US" dirty="0" smtClean="0"/>
              <a:t>Disappears when the session disconnects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Event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167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How do you know what waits the session has encountered so far?</a:t>
            </a:r>
          </a:p>
          <a:p>
            <a:r>
              <a:rPr lang="en-US" sz="2400" dirty="0" smtClean="0"/>
              <a:t>It’s exposed through the view </a:t>
            </a:r>
            <a:r>
              <a:rPr lang="en-US" sz="2400" dirty="0" smtClean="0"/>
              <a:t>V$SESSION_EVENT</a:t>
            </a:r>
            <a:endParaRPr 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28600" y="1905000"/>
            <a:ext cx="86868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SQL&gt; </a:t>
            </a:r>
            <a:r>
              <a:rPr lang="en-US" sz="1700" dirty="0" err="1" smtClean="0">
                <a:latin typeface="TheSansMonoConBold" pitchFamily="18" charset="0"/>
              </a:rPr>
              <a:t>desc</a:t>
            </a:r>
            <a:r>
              <a:rPr lang="en-US" sz="1700" dirty="0" smtClean="0">
                <a:latin typeface="TheSansMonoConBold" pitchFamily="18" charset="0"/>
              </a:rPr>
              <a:t> </a:t>
            </a:r>
            <a:r>
              <a:rPr lang="en-US" sz="1700" dirty="0" err="1" smtClean="0">
                <a:latin typeface="TheSansMonoConBold" pitchFamily="18" charset="0"/>
              </a:rPr>
              <a:t>v$session_event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Name              Type</a:t>
            </a: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----------------- -------- ------------</a:t>
            </a: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SID           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Session ID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EVENT             VARCHAR2(64)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The wait event, e.g. “library cache lock”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TOTAL_WAITS   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total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no of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times this session has waited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TOTAL_TIMEOUTS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total no. of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timeouts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occurred for this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TIME_WAITED   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the total time (in 100</a:t>
            </a:r>
            <a:r>
              <a:rPr lang="en-US" sz="1700" baseline="30000" dirty="0" smtClean="0">
                <a:latin typeface="TheSansMonoConBold" pitchFamily="18" charset="0"/>
                <a:sym typeface="Wingdings" pitchFamily="2" charset="2"/>
              </a:rPr>
              <a:t>th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 of sec) waited 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AVERAGE_WAIT  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the average wait per wait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MAX_WAIT      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the maximum for that event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TIME_WAITED_MICRO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same as </a:t>
            </a:r>
            <a:r>
              <a:rPr lang="en-US" sz="1700" dirty="0" err="1" smtClean="0">
                <a:latin typeface="TheSansMonoConBold" pitchFamily="18" charset="0"/>
                <a:sym typeface="Wingdings" pitchFamily="2" charset="2"/>
              </a:rPr>
              <a:t>time_waited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; but in micro seconds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EVENT_ID      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the event ID of the event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WAIT_CLASS_ID     NUMBER       </a:t>
            </a:r>
            <a:r>
              <a:rPr lang="en-US" sz="1700" dirty="0" smtClean="0">
                <a:latin typeface="TheSansMonoConBold" pitchFamily="18" charset="0"/>
                <a:sym typeface="Wingdings" pitchFamily="2" charset="2"/>
              </a:rPr>
              <a:t> the class of the waits</a:t>
            </a:r>
            <a:endParaRPr lang="en-US" sz="1700" dirty="0" smtClean="0">
              <a:latin typeface="TheSansMonoConBold" pitchFamily="18" charset="0"/>
            </a:endParaRP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WAIT_CLASS#       NUMBER</a:t>
            </a:r>
          </a:p>
          <a:p>
            <a:pPr>
              <a:buNone/>
            </a:pPr>
            <a:r>
              <a:rPr lang="en-US" sz="1700" dirty="0" smtClean="0">
                <a:latin typeface="TheSansMonoConBold" pitchFamily="18" charset="0"/>
              </a:rPr>
              <a:t> WAIT_CLASS        VARCHAR2(64)</a:t>
            </a:r>
          </a:p>
          <a:p>
            <a:endParaRPr lang="en-US" sz="17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Beginning Performance Tuning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1D8A-B303-40EF-BF0E-BEC0141D1D8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5344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Query 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18" charset="0"/>
              </a:rPr>
              <a:t>select event, </a:t>
            </a:r>
            <a:r>
              <a:rPr lang="en-US" dirty="0" err="1" smtClean="0">
                <a:latin typeface="TheSansMonoConNormal" pitchFamily="18" charset="0"/>
              </a:rPr>
              <a:t>total_waits</a:t>
            </a:r>
            <a:r>
              <a:rPr lang="en-US" dirty="0" smtClean="0">
                <a:latin typeface="TheSansMonoConNormal" pitchFamily="18" charset="0"/>
              </a:rPr>
              <a:t>, </a:t>
            </a:r>
            <a:r>
              <a:rPr lang="en-US" dirty="0" err="1" smtClean="0">
                <a:latin typeface="TheSansMonoConNormal" pitchFamily="18" charset="0"/>
              </a:rPr>
              <a:t>total_timeouts</a:t>
            </a:r>
            <a:r>
              <a:rPr lang="en-US" dirty="0" smtClean="0">
                <a:latin typeface="TheSansMonoConNormal" pitchFamily="18" charset="0"/>
              </a:rPr>
              <a:t>,   </a:t>
            </a:r>
          </a:p>
          <a:p>
            <a:pPr lvl="1">
              <a:buNone/>
            </a:pPr>
            <a:r>
              <a:rPr lang="en-US" dirty="0" smtClean="0">
                <a:latin typeface="TheSansMonoConNormal" pitchFamily="18" charset="0"/>
              </a:rPr>
              <a:t> 10*</a:t>
            </a:r>
            <a:r>
              <a:rPr lang="en-US" dirty="0" err="1" smtClean="0">
                <a:latin typeface="TheSansMonoConNormal" pitchFamily="18" charset="0"/>
              </a:rPr>
              <a:t>time_waited</a:t>
            </a:r>
            <a:r>
              <a:rPr lang="en-US" dirty="0" smtClean="0">
                <a:latin typeface="TheSansMonoConNormal" pitchFamily="18" charset="0"/>
              </a:rPr>
              <a:t>, 10*</a:t>
            </a:r>
            <a:r>
              <a:rPr lang="en-US" dirty="0" err="1" smtClean="0">
                <a:latin typeface="TheSansMonoConNormal" pitchFamily="18" charset="0"/>
              </a:rPr>
              <a:t>average_wait</a:t>
            </a:r>
            <a:r>
              <a:rPr lang="en-US" dirty="0" smtClean="0">
                <a:latin typeface="TheSansMonoConNormal" pitchFamily="18" charset="0"/>
              </a:rPr>
              <a:t>, 10*</a:t>
            </a:r>
            <a:r>
              <a:rPr lang="en-US" dirty="0" err="1" smtClean="0">
                <a:latin typeface="TheSansMonoConNormal" pitchFamily="18" charset="0"/>
              </a:rPr>
              <a:t>max_wait</a:t>
            </a:r>
            <a:endParaRPr lang="en-US" dirty="0" smtClean="0">
              <a:latin typeface="TheSansMonoConNormal" pitchFamily="18" charset="0"/>
            </a:endParaRPr>
          </a:p>
          <a:p>
            <a:pPr lvl="1">
              <a:buNone/>
            </a:pPr>
            <a:r>
              <a:rPr lang="en-US" dirty="0" smtClean="0">
                <a:latin typeface="TheSansMonoConNormal" pitchFamily="18" charset="0"/>
              </a:rPr>
              <a:t>from </a:t>
            </a:r>
            <a:r>
              <a:rPr lang="en-US" dirty="0" err="1" smtClean="0">
                <a:latin typeface="TheSansMonoConNormal" pitchFamily="18" charset="0"/>
              </a:rPr>
              <a:t>v$session_event</a:t>
            </a:r>
            <a:r>
              <a:rPr lang="en-US" dirty="0" smtClean="0">
                <a:latin typeface="TheSansMonoConNormal" pitchFamily="18" charset="0"/>
              </a:rPr>
              <a:t> where </a:t>
            </a:r>
            <a:r>
              <a:rPr lang="en-US" dirty="0" err="1" smtClean="0">
                <a:latin typeface="TheSansMonoConNormal" pitchFamily="18" charset="0"/>
              </a:rPr>
              <a:t>sid</a:t>
            </a:r>
            <a:r>
              <a:rPr lang="en-US" dirty="0" smtClean="0">
                <a:latin typeface="TheSansMonoConNormal" pitchFamily="18" charset="0"/>
              </a:rPr>
              <a:t> = &lt;SID&gt;</a:t>
            </a:r>
          </a:p>
          <a:p>
            <a:r>
              <a:rPr lang="en-US" dirty="0" smtClean="0"/>
              <a:t>Result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EVENT                          TOTAL_WAITS TOTAL_TIMEOUTS 10*TIME_WAITED 10*AVERAGE_WAIT 10*MAX_WAIT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------------------------------ ----------- -------------- -------------- --------------- -----------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db file sequential read                  5              0             30             5.9          10</a:t>
            </a:r>
          </a:p>
          <a:p>
            <a:pPr>
              <a:buNone/>
            </a:pPr>
            <a:r>
              <a:rPr lang="en-US" sz="1300" dirty="0" err="1" smtClean="0">
                <a:latin typeface="TheSansMonoConBold" pitchFamily="18" charset="0"/>
              </a:rPr>
              <a:t>gc</a:t>
            </a:r>
            <a:r>
              <a:rPr lang="en-US" sz="1300" dirty="0" smtClean="0">
                <a:latin typeface="TheSansMonoConBold" pitchFamily="18" charset="0"/>
              </a:rPr>
              <a:t> </a:t>
            </a:r>
            <a:r>
              <a:rPr lang="en-US" sz="1300" dirty="0" err="1" smtClean="0">
                <a:latin typeface="TheSansMonoConBold" pitchFamily="18" charset="0"/>
              </a:rPr>
              <a:t>cr</a:t>
            </a:r>
            <a:r>
              <a:rPr lang="en-US" sz="1300" dirty="0" smtClean="0">
                <a:latin typeface="TheSansMonoConBold" pitchFamily="18" charset="0"/>
              </a:rPr>
              <a:t> grant 2-way                        2              0              0             1.3           0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row cache lock                           1              0              0             1.3           0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library cache pin                        5              0             10             1.2           0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library cache lock                      23              0             20              .8           0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SQL*Net message to client               46              0              0               0           0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SQL*Net more data to client              3              0              0               0           0</a:t>
            </a:r>
          </a:p>
          <a:p>
            <a:pPr>
              <a:buNone/>
            </a:pPr>
            <a:r>
              <a:rPr lang="en-US" sz="1300" dirty="0" smtClean="0">
                <a:latin typeface="TheSansMonoConBold" pitchFamily="18" charset="0"/>
              </a:rPr>
              <a:t>SQL*Net message from client             45              0         325100          7224.3       83050</a:t>
            </a:r>
          </a:p>
          <a:p>
            <a:r>
              <a:rPr lang="en-US" dirty="0" smtClean="0"/>
              <a:t>10 was multiplied to convert the times to milliseconds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r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Arup</Template>
  <TotalTime>236</TotalTime>
  <Words>954</Words>
  <Application>Microsoft Office PowerPoint</Application>
  <PresentationFormat>On-screen Show (4:3)</PresentationFormat>
  <Paragraphs>195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Arup</vt:lpstr>
      <vt:lpstr>Methodical Performance Troubleshooting Part 2</vt:lpstr>
      <vt:lpstr>Agenda</vt:lpstr>
      <vt:lpstr>What Was Covered So Far</vt:lpstr>
      <vt:lpstr>Finding Other Information</vt:lpstr>
      <vt:lpstr>Tracing</vt:lpstr>
      <vt:lpstr>Tracing from the Beginning</vt:lpstr>
      <vt:lpstr>Wait History</vt:lpstr>
      <vt:lpstr>Session Event</vt:lpstr>
      <vt:lpstr>Slide 9</vt:lpstr>
      <vt:lpstr>System Event</vt:lpstr>
      <vt:lpstr>Statistics</vt:lpstr>
      <vt:lpstr>Slide 12</vt:lpstr>
      <vt:lpstr>CPU Consumption</vt:lpstr>
      <vt:lpstr>System Stats</vt:lpstr>
      <vt:lpstr>Summary</vt:lpstr>
      <vt:lpstr>Slide 16</vt:lpstr>
    </vt:vector>
  </TitlesOfParts>
  <Company>Starwood Hotels and Resorts Worldwide,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Methodical Performance Troubleshooting Part 2</dc:title>
  <dc:creator>Starwood User</dc:creator>
  <cp:lastModifiedBy>Starwood User</cp:lastModifiedBy>
  <cp:revision>30</cp:revision>
  <dcterms:created xsi:type="dcterms:W3CDTF">2012-02-23T19:04:00Z</dcterms:created>
  <dcterms:modified xsi:type="dcterms:W3CDTF">2012-02-23T23:00:47Z</dcterms:modified>
</cp:coreProperties>
</file>